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E67452-E2B1-4C8A-A7DA-92520A8505B8}" type="datetimeFigureOut">
              <a:rPr lang="de-DE" smtClean="0"/>
              <a:t>19.10.2025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688367-9889-40A5-83BF-08E519621A3C}" type="slidenum">
              <a:rPr lang="de-DE" smtClean="0"/>
              <a:t>‹Nr.›</a:t>
            </a:fld>
            <a:endParaRPr lang="de-DE"/>
          </a:p>
        </p:txBody>
      </p:sp>
    </p:spTree>
    <p:extLst>
      <p:ext uri="{BB962C8B-B14F-4D97-AF65-F5344CB8AC3E}">
        <p14:creationId xmlns:p14="http://schemas.microsoft.com/office/powerpoint/2010/main" val="3703211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569171-4103-5B40-46D7-AA74EA2E988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B72936DD-ED33-4636-384D-62266EA611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6B2FA939-905B-E04A-1EDF-A8A22C724288}"/>
              </a:ext>
            </a:extLst>
          </p:cNvPr>
          <p:cNvSpPr>
            <a:spLocks noGrp="1"/>
          </p:cNvSpPr>
          <p:nvPr>
            <p:ph type="dt" sz="half" idx="10"/>
          </p:nvPr>
        </p:nvSpPr>
        <p:spPr/>
        <p:txBody>
          <a:bodyPr/>
          <a:lstStyle/>
          <a:p>
            <a:fld id="{EF7C26C2-CD18-455F-A98E-D0DB183B6A80}" type="datetime1">
              <a:rPr lang="de-DE" smtClean="0"/>
              <a:t>19.10.2025</a:t>
            </a:fld>
            <a:endParaRPr lang="de-DE"/>
          </a:p>
        </p:txBody>
      </p:sp>
      <p:sp>
        <p:nvSpPr>
          <p:cNvPr id="5" name="Fußzeilenplatzhalter 4">
            <a:extLst>
              <a:ext uri="{FF2B5EF4-FFF2-40B4-BE49-F238E27FC236}">
                <a16:creationId xmlns:a16="http://schemas.microsoft.com/office/drawing/2014/main" id="{7E9A018B-1FE6-3173-506B-C5D83269DB3A}"/>
              </a:ext>
            </a:extLst>
          </p:cNvPr>
          <p:cNvSpPr>
            <a:spLocks noGrp="1"/>
          </p:cNvSpPr>
          <p:nvPr>
            <p:ph type="ftr" sz="quarter" idx="11"/>
          </p:nvPr>
        </p:nvSpPr>
        <p:spPr/>
        <p:txBody>
          <a:bodyPr/>
          <a:lstStyle/>
          <a:p>
            <a:r>
              <a:rPr lang="de-DE"/>
              <a:t>IPV4 Header - Aufbereitet von Bernd Thul</a:t>
            </a:r>
          </a:p>
        </p:txBody>
      </p:sp>
      <p:sp>
        <p:nvSpPr>
          <p:cNvPr id="6" name="Foliennummernplatzhalter 5">
            <a:extLst>
              <a:ext uri="{FF2B5EF4-FFF2-40B4-BE49-F238E27FC236}">
                <a16:creationId xmlns:a16="http://schemas.microsoft.com/office/drawing/2014/main" id="{6C710ECF-1D11-7743-F1C5-34C59A698CBE}"/>
              </a:ext>
            </a:extLst>
          </p:cNvPr>
          <p:cNvSpPr>
            <a:spLocks noGrp="1"/>
          </p:cNvSpPr>
          <p:nvPr>
            <p:ph type="sldNum" sz="quarter" idx="12"/>
          </p:nvPr>
        </p:nvSpPr>
        <p:spPr/>
        <p:txBody>
          <a:bodyPr/>
          <a:lstStyle/>
          <a:p>
            <a:fld id="{CC86A1BA-8B06-45B8-B0CB-316C9ACA5915}" type="slidenum">
              <a:rPr lang="de-DE" smtClean="0"/>
              <a:t>‹Nr.›</a:t>
            </a:fld>
            <a:endParaRPr lang="de-DE"/>
          </a:p>
        </p:txBody>
      </p:sp>
    </p:spTree>
    <p:extLst>
      <p:ext uri="{BB962C8B-B14F-4D97-AF65-F5344CB8AC3E}">
        <p14:creationId xmlns:p14="http://schemas.microsoft.com/office/powerpoint/2010/main" val="3381662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CA71C0-8825-2449-BB05-9DD926F2EBC1}"/>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CBAD5161-4B9F-4E4A-7102-EFE4C62BC0D2}"/>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D9F82CF-E291-28F7-410F-096844E418DC}"/>
              </a:ext>
            </a:extLst>
          </p:cNvPr>
          <p:cNvSpPr>
            <a:spLocks noGrp="1"/>
          </p:cNvSpPr>
          <p:nvPr>
            <p:ph type="dt" sz="half" idx="10"/>
          </p:nvPr>
        </p:nvSpPr>
        <p:spPr/>
        <p:txBody>
          <a:bodyPr/>
          <a:lstStyle/>
          <a:p>
            <a:fld id="{CC4A7F55-980E-405D-ACE4-283F77E7DC75}" type="datetime1">
              <a:rPr lang="de-DE" smtClean="0"/>
              <a:t>19.10.2025</a:t>
            </a:fld>
            <a:endParaRPr lang="de-DE"/>
          </a:p>
        </p:txBody>
      </p:sp>
      <p:sp>
        <p:nvSpPr>
          <p:cNvPr id="5" name="Fußzeilenplatzhalter 4">
            <a:extLst>
              <a:ext uri="{FF2B5EF4-FFF2-40B4-BE49-F238E27FC236}">
                <a16:creationId xmlns:a16="http://schemas.microsoft.com/office/drawing/2014/main" id="{BD421F87-F5E0-C01E-87A6-41434D016CFB}"/>
              </a:ext>
            </a:extLst>
          </p:cNvPr>
          <p:cNvSpPr>
            <a:spLocks noGrp="1"/>
          </p:cNvSpPr>
          <p:nvPr>
            <p:ph type="ftr" sz="quarter" idx="11"/>
          </p:nvPr>
        </p:nvSpPr>
        <p:spPr/>
        <p:txBody>
          <a:bodyPr/>
          <a:lstStyle/>
          <a:p>
            <a:r>
              <a:rPr lang="de-DE"/>
              <a:t>IPV4 Header - Aufbereitet von Bernd Thul</a:t>
            </a:r>
          </a:p>
        </p:txBody>
      </p:sp>
      <p:sp>
        <p:nvSpPr>
          <p:cNvPr id="6" name="Foliennummernplatzhalter 5">
            <a:extLst>
              <a:ext uri="{FF2B5EF4-FFF2-40B4-BE49-F238E27FC236}">
                <a16:creationId xmlns:a16="http://schemas.microsoft.com/office/drawing/2014/main" id="{B600739B-520F-11E5-5A3C-C1060E5EFF64}"/>
              </a:ext>
            </a:extLst>
          </p:cNvPr>
          <p:cNvSpPr>
            <a:spLocks noGrp="1"/>
          </p:cNvSpPr>
          <p:nvPr>
            <p:ph type="sldNum" sz="quarter" idx="12"/>
          </p:nvPr>
        </p:nvSpPr>
        <p:spPr/>
        <p:txBody>
          <a:bodyPr/>
          <a:lstStyle/>
          <a:p>
            <a:fld id="{CC86A1BA-8B06-45B8-B0CB-316C9ACA5915}" type="slidenum">
              <a:rPr lang="de-DE" smtClean="0"/>
              <a:t>‹Nr.›</a:t>
            </a:fld>
            <a:endParaRPr lang="de-DE"/>
          </a:p>
        </p:txBody>
      </p:sp>
    </p:spTree>
    <p:extLst>
      <p:ext uri="{BB962C8B-B14F-4D97-AF65-F5344CB8AC3E}">
        <p14:creationId xmlns:p14="http://schemas.microsoft.com/office/powerpoint/2010/main" val="889073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CD1A883B-4451-437E-B252-3FA76BA543D1}"/>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B52325D8-E5AE-75EF-9C78-5E1EA733D2B1}"/>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79304C8-113C-74D8-95B1-91078B74ED0D}"/>
              </a:ext>
            </a:extLst>
          </p:cNvPr>
          <p:cNvSpPr>
            <a:spLocks noGrp="1"/>
          </p:cNvSpPr>
          <p:nvPr>
            <p:ph type="dt" sz="half" idx="10"/>
          </p:nvPr>
        </p:nvSpPr>
        <p:spPr/>
        <p:txBody>
          <a:bodyPr/>
          <a:lstStyle/>
          <a:p>
            <a:fld id="{DBC574F1-9868-4A0A-8FD3-815ED59107D5}" type="datetime1">
              <a:rPr lang="de-DE" smtClean="0"/>
              <a:t>19.10.2025</a:t>
            </a:fld>
            <a:endParaRPr lang="de-DE"/>
          </a:p>
        </p:txBody>
      </p:sp>
      <p:sp>
        <p:nvSpPr>
          <p:cNvPr id="5" name="Fußzeilenplatzhalter 4">
            <a:extLst>
              <a:ext uri="{FF2B5EF4-FFF2-40B4-BE49-F238E27FC236}">
                <a16:creationId xmlns:a16="http://schemas.microsoft.com/office/drawing/2014/main" id="{79D69226-BB15-0921-1BD8-507E526D875A}"/>
              </a:ext>
            </a:extLst>
          </p:cNvPr>
          <p:cNvSpPr>
            <a:spLocks noGrp="1"/>
          </p:cNvSpPr>
          <p:nvPr>
            <p:ph type="ftr" sz="quarter" idx="11"/>
          </p:nvPr>
        </p:nvSpPr>
        <p:spPr/>
        <p:txBody>
          <a:bodyPr/>
          <a:lstStyle/>
          <a:p>
            <a:r>
              <a:rPr lang="de-DE"/>
              <a:t>IPV4 Header - Aufbereitet von Bernd Thul</a:t>
            </a:r>
          </a:p>
        </p:txBody>
      </p:sp>
      <p:sp>
        <p:nvSpPr>
          <p:cNvPr id="6" name="Foliennummernplatzhalter 5">
            <a:extLst>
              <a:ext uri="{FF2B5EF4-FFF2-40B4-BE49-F238E27FC236}">
                <a16:creationId xmlns:a16="http://schemas.microsoft.com/office/drawing/2014/main" id="{471B8CB9-607A-B3E3-1F3E-447C81F8656F}"/>
              </a:ext>
            </a:extLst>
          </p:cNvPr>
          <p:cNvSpPr>
            <a:spLocks noGrp="1"/>
          </p:cNvSpPr>
          <p:nvPr>
            <p:ph type="sldNum" sz="quarter" idx="12"/>
          </p:nvPr>
        </p:nvSpPr>
        <p:spPr/>
        <p:txBody>
          <a:bodyPr/>
          <a:lstStyle/>
          <a:p>
            <a:fld id="{CC86A1BA-8B06-45B8-B0CB-316C9ACA5915}" type="slidenum">
              <a:rPr lang="de-DE" smtClean="0"/>
              <a:t>‹Nr.›</a:t>
            </a:fld>
            <a:endParaRPr lang="de-DE"/>
          </a:p>
        </p:txBody>
      </p:sp>
    </p:spTree>
    <p:extLst>
      <p:ext uri="{BB962C8B-B14F-4D97-AF65-F5344CB8AC3E}">
        <p14:creationId xmlns:p14="http://schemas.microsoft.com/office/powerpoint/2010/main" val="3307907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441EB1-6F70-8B51-4BC7-4AC3F4C6D7E3}"/>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3F24F41A-CE59-DBD7-06D2-05E201200515}"/>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050A399-A344-77AD-14C8-F2F58591F835}"/>
              </a:ext>
            </a:extLst>
          </p:cNvPr>
          <p:cNvSpPr>
            <a:spLocks noGrp="1"/>
          </p:cNvSpPr>
          <p:nvPr>
            <p:ph type="dt" sz="half" idx="10"/>
          </p:nvPr>
        </p:nvSpPr>
        <p:spPr/>
        <p:txBody>
          <a:bodyPr/>
          <a:lstStyle/>
          <a:p>
            <a:fld id="{8F433D15-F5B1-4618-8C38-1633364869F6}" type="datetime1">
              <a:rPr lang="de-DE" smtClean="0"/>
              <a:t>19.10.2025</a:t>
            </a:fld>
            <a:endParaRPr lang="de-DE"/>
          </a:p>
        </p:txBody>
      </p:sp>
      <p:sp>
        <p:nvSpPr>
          <p:cNvPr id="5" name="Fußzeilenplatzhalter 4">
            <a:extLst>
              <a:ext uri="{FF2B5EF4-FFF2-40B4-BE49-F238E27FC236}">
                <a16:creationId xmlns:a16="http://schemas.microsoft.com/office/drawing/2014/main" id="{62C17DC3-9A12-4762-0E42-D3246DC5A984}"/>
              </a:ext>
            </a:extLst>
          </p:cNvPr>
          <p:cNvSpPr>
            <a:spLocks noGrp="1"/>
          </p:cNvSpPr>
          <p:nvPr>
            <p:ph type="ftr" sz="quarter" idx="11"/>
          </p:nvPr>
        </p:nvSpPr>
        <p:spPr/>
        <p:txBody>
          <a:bodyPr/>
          <a:lstStyle/>
          <a:p>
            <a:r>
              <a:rPr lang="de-DE"/>
              <a:t>IPV4 Header - Aufbereitet von Bernd Thul</a:t>
            </a:r>
          </a:p>
        </p:txBody>
      </p:sp>
      <p:sp>
        <p:nvSpPr>
          <p:cNvPr id="6" name="Foliennummernplatzhalter 5">
            <a:extLst>
              <a:ext uri="{FF2B5EF4-FFF2-40B4-BE49-F238E27FC236}">
                <a16:creationId xmlns:a16="http://schemas.microsoft.com/office/drawing/2014/main" id="{558E1C7A-D520-750F-E09F-40D63D55BFAF}"/>
              </a:ext>
            </a:extLst>
          </p:cNvPr>
          <p:cNvSpPr>
            <a:spLocks noGrp="1"/>
          </p:cNvSpPr>
          <p:nvPr>
            <p:ph type="sldNum" sz="quarter" idx="12"/>
          </p:nvPr>
        </p:nvSpPr>
        <p:spPr/>
        <p:txBody>
          <a:bodyPr/>
          <a:lstStyle/>
          <a:p>
            <a:fld id="{CC86A1BA-8B06-45B8-B0CB-316C9ACA5915}" type="slidenum">
              <a:rPr lang="de-DE" smtClean="0"/>
              <a:t>‹Nr.›</a:t>
            </a:fld>
            <a:endParaRPr lang="de-DE"/>
          </a:p>
        </p:txBody>
      </p:sp>
    </p:spTree>
    <p:extLst>
      <p:ext uri="{BB962C8B-B14F-4D97-AF65-F5344CB8AC3E}">
        <p14:creationId xmlns:p14="http://schemas.microsoft.com/office/powerpoint/2010/main" val="1615910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C2A044-A3B4-C900-CDEC-B30B60F3CB8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C5DCFCA2-C80F-13B3-8DD8-54C0CA4A797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E3A8C720-45FB-A72A-DF8B-D5A073A2C233}"/>
              </a:ext>
            </a:extLst>
          </p:cNvPr>
          <p:cNvSpPr>
            <a:spLocks noGrp="1"/>
          </p:cNvSpPr>
          <p:nvPr>
            <p:ph type="dt" sz="half" idx="10"/>
          </p:nvPr>
        </p:nvSpPr>
        <p:spPr/>
        <p:txBody>
          <a:bodyPr/>
          <a:lstStyle/>
          <a:p>
            <a:fld id="{3E2A059A-7647-48DA-9217-15E47873F18E}" type="datetime1">
              <a:rPr lang="de-DE" smtClean="0"/>
              <a:t>19.10.2025</a:t>
            </a:fld>
            <a:endParaRPr lang="de-DE"/>
          </a:p>
        </p:txBody>
      </p:sp>
      <p:sp>
        <p:nvSpPr>
          <p:cNvPr id="5" name="Fußzeilenplatzhalter 4">
            <a:extLst>
              <a:ext uri="{FF2B5EF4-FFF2-40B4-BE49-F238E27FC236}">
                <a16:creationId xmlns:a16="http://schemas.microsoft.com/office/drawing/2014/main" id="{220BCF3D-4BAE-BB07-4FE2-9FC827957E79}"/>
              </a:ext>
            </a:extLst>
          </p:cNvPr>
          <p:cNvSpPr>
            <a:spLocks noGrp="1"/>
          </p:cNvSpPr>
          <p:nvPr>
            <p:ph type="ftr" sz="quarter" idx="11"/>
          </p:nvPr>
        </p:nvSpPr>
        <p:spPr/>
        <p:txBody>
          <a:bodyPr/>
          <a:lstStyle/>
          <a:p>
            <a:r>
              <a:rPr lang="de-DE"/>
              <a:t>IPV4 Header - Aufbereitet von Bernd Thul</a:t>
            </a:r>
          </a:p>
        </p:txBody>
      </p:sp>
      <p:sp>
        <p:nvSpPr>
          <p:cNvPr id="6" name="Foliennummernplatzhalter 5">
            <a:extLst>
              <a:ext uri="{FF2B5EF4-FFF2-40B4-BE49-F238E27FC236}">
                <a16:creationId xmlns:a16="http://schemas.microsoft.com/office/drawing/2014/main" id="{6D995FA7-E3B3-E311-E1F2-303755EB1D11}"/>
              </a:ext>
            </a:extLst>
          </p:cNvPr>
          <p:cNvSpPr>
            <a:spLocks noGrp="1"/>
          </p:cNvSpPr>
          <p:nvPr>
            <p:ph type="sldNum" sz="quarter" idx="12"/>
          </p:nvPr>
        </p:nvSpPr>
        <p:spPr/>
        <p:txBody>
          <a:bodyPr/>
          <a:lstStyle/>
          <a:p>
            <a:fld id="{CC86A1BA-8B06-45B8-B0CB-316C9ACA5915}" type="slidenum">
              <a:rPr lang="de-DE" smtClean="0"/>
              <a:t>‹Nr.›</a:t>
            </a:fld>
            <a:endParaRPr lang="de-DE"/>
          </a:p>
        </p:txBody>
      </p:sp>
    </p:spTree>
    <p:extLst>
      <p:ext uri="{BB962C8B-B14F-4D97-AF65-F5344CB8AC3E}">
        <p14:creationId xmlns:p14="http://schemas.microsoft.com/office/powerpoint/2010/main" val="1081513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E01785-AC64-DC5E-E0D0-7684D36B935B}"/>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20B4AA3-95E6-799A-6893-010CAE7748FD}"/>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B9EC6CED-D923-4A2D-1CCD-7FB54F488EC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2FD73463-9B7A-E171-1A74-B72B2C498FA9}"/>
              </a:ext>
            </a:extLst>
          </p:cNvPr>
          <p:cNvSpPr>
            <a:spLocks noGrp="1"/>
          </p:cNvSpPr>
          <p:nvPr>
            <p:ph type="dt" sz="half" idx="10"/>
          </p:nvPr>
        </p:nvSpPr>
        <p:spPr/>
        <p:txBody>
          <a:bodyPr/>
          <a:lstStyle/>
          <a:p>
            <a:fld id="{7962B069-3702-4EA4-9E5F-58ABEBAB9410}" type="datetime1">
              <a:rPr lang="de-DE" smtClean="0"/>
              <a:t>19.10.2025</a:t>
            </a:fld>
            <a:endParaRPr lang="de-DE"/>
          </a:p>
        </p:txBody>
      </p:sp>
      <p:sp>
        <p:nvSpPr>
          <p:cNvPr id="6" name="Fußzeilenplatzhalter 5">
            <a:extLst>
              <a:ext uri="{FF2B5EF4-FFF2-40B4-BE49-F238E27FC236}">
                <a16:creationId xmlns:a16="http://schemas.microsoft.com/office/drawing/2014/main" id="{CCF67031-1177-B50B-2B27-227212209074}"/>
              </a:ext>
            </a:extLst>
          </p:cNvPr>
          <p:cNvSpPr>
            <a:spLocks noGrp="1"/>
          </p:cNvSpPr>
          <p:nvPr>
            <p:ph type="ftr" sz="quarter" idx="11"/>
          </p:nvPr>
        </p:nvSpPr>
        <p:spPr/>
        <p:txBody>
          <a:bodyPr/>
          <a:lstStyle/>
          <a:p>
            <a:r>
              <a:rPr lang="de-DE"/>
              <a:t>IPV4 Header - Aufbereitet von Bernd Thul</a:t>
            </a:r>
          </a:p>
        </p:txBody>
      </p:sp>
      <p:sp>
        <p:nvSpPr>
          <p:cNvPr id="7" name="Foliennummernplatzhalter 6">
            <a:extLst>
              <a:ext uri="{FF2B5EF4-FFF2-40B4-BE49-F238E27FC236}">
                <a16:creationId xmlns:a16="http://schemas.microsoft.com/office/drawing/2014/main" id="{1737E193-BB47-995E-900F-F0CBD01CA6DE}"/>
              </a:ext>
            </a:extLst>
          </p:cNvPr>
          <p:cNvSpPr>
            <a:spLocks noGrp="1"/>
          </p:cNvSpPr>
          <p:nvPr>
            <p:ph type="sldNum" sz="quarter" idx="12"/>
          </p:nvPr>
        </p:nvSpPr>
        <p:spPr/>
        <p:txBody>
          <a:bodyPr/>
          <a:lstStyle/>
          <a:p>
            <a:fld id="{CC86A1BA-8B06-45B8-B0CB-316C9ACA5915}" type="slidenum">
              <a:rPr lang="de-DE" smtClean="0"/>
              <a:t>‹Nr.›</a:t>
            </a:fld>
            <a:endParaRPr lang="de-DE"/>
          </a:p>
        </p:txBody>
      </p:sp>
    </p:spTree>
    <p:extLst>
      <p:ext uri="{BB962C8B-B14F-4D97-AF65-F5344CB8AC3E}">
        <p14:creationId xmlns:p14="http://schemas.microsoft.com/office/powerpoint/2010/main" val="414702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3AF5EE-3EAF-9505-C9A1-94F38A250E2B}"/>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74D580AA-7364-8562-EBAC-36AD5D7E085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0334ED79-E5A7-0C61-9AB7-5654CE871A2C}"/>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20E51DED-4217-7AC3-9052-87E41AB61D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E289AD83-6081-7661-AA49-32FDADEB2FB4}"/>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CC8BD7F9-099A-8651-F1CD-4F0EE4EDD615}"/>
              </a:ext>
            </a:extLst>
          </p:cNvPr>
          <p:cNvSpPr>
            <a:spLocks noGrp="1"/>
          </p:cNvSpPr>
          <p:nvPr>
            <p:ph type="dt" sz="half" idx="10"/>
          </p:nvPr>
        </p:nvSpPr>
        <p:spPr/>
        <p:txBody>
          <a:bodyPr/>
          <a:lstStyle/>
          <a:p>
            <a:fld id="{5BE24D09-6EE8-4141-AB9E-A15C22769181}" type="datetime1">
              <a:rPr lang="de-DE" smtClean="0"/>
              <a:t>19.10.2025</a:t>
            </a:fld>
            <a:endParaRPr lang="de-DE"/>
          </a:p>
        </p:txBody>
      </p:sp>
      <p:sp>
        <p:nvSpPr>
          <p:cNvPr id="8" name="Fußzeilenplatzhalter 7">
            <a:extLst>
              <a:ext uri="{FF2B5EF4-FFF2-40B4-BE49-F238E27FC236}">
                <a16:creationId xmlns:a16="http://schemas.microsoft.com/office/drawing/2014/main" id="{B22003E4-721C-97C9-2928-DC3383F5418E}"/>
              </a:ext>
            </a:extLst>
          </p:cNvPr>
          <p:cNvSpPr>
            <a:spLocks noGrp="1"/>
          </p:cNvSpPr>
          <p:nvPr>
            <p:ph type="ftr" sz="quarter" idx="11"/>
          </p:nvPr>
        </p:nvSpPr>
        <p:spPr/>
        <p:txBody>
          <a:bodyPr/>
          <a:lstStyle/>
          <a:p>
            <a:r>
              <a:rPr lang="de-DE"/>
              <a:t>IPV4 Header - Aufbereitet von Bernd Thul</a:t>
            </a:r>
          </a:p>
        </p:txBody>
      </p:sp>
      <p:sp>
        <p:nvSpPr>
          <p:cNvPr id="9" name="Foliennummernplatzhalter 8">
            <a:extLst>
              <a:ext uri="{FF2B5EF4-FFF2-40B4-BE49-F238E27FC236}">
                <a16:creationId xmlns:a16="http://schemas.microsoft.com/office/drawing/2014/main" id="{0663021B-0A25-3CF6-CDB9-BACC2961FDC9}"/>
              </a:ext>
            </a:extLst>
          </p:cNvPr>
          <p:cNvSpPr>
            <a:spLocks noGrp="1"/>
          </p:cNvSpPr>
          <p:nvPr>
            <p:ph type="sldNum" sz="quarter" idx="12"/>
          </p:nvPr>
        </p:nvSpPr>
        <p:spPr/>
        <p:txBody>
          <a:bodyPr/>
          <a:lstStyle/>
          <a:p>
            <a:fld id="{CC86A1BA-8B06-45B8-B0CB-316C9ACA5915}" type="slidenum">
              <a:rPr lang="de-DE" smtClean="0"/>
              <a:t>‹Nr.›</a:t>
            </a:fld>
            <a:endParaRPr lang="de-DE"/>
          </a:p>
        </p:txBody>
      </p:sp>
    </p:spTree>
    <p:extLst>
      <p:ext uri="{BB962C8B-B14F-4D97-AF65-F5344CB8AC3E}">
        <p14:creationId xmlns:p14="http://schemas.microsoft.com/office/powerpoint/2010/main" val="2525098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3450EC-69B9-D87B-B27A-4DA93EC1C875}"/>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BB4D31BA-1247-CD52-1223-9BF4246FA65A}"/>
              </a:ext>
            </a:extLst>
          </p:cNvPr>
          <p:cNvSpPr>
            <a:spLocks noGrp="1"/>
          </p:cNvSpPr>
          <p:nvPr>
            <p:ph type="dt" sz="half" idx="10"/>
          </p:nvPr>
        </p:nvSpPr>
        <p:spPr/>
        <p:txBody>
          <a:bodyPr/>
          <a:lstStyle/>
          <a:p>
            <a:fld id="{65F2A6CA-0A1D-4133-8732-7CE76A5580BC}" type="datetime1">
              <a:rPr lang="de-DE" smtClean="0"/>
              <a:t>19.10.2025</a:t>
            </a:fld>
            <a:endParaRPr lang="de-DE"/>
          </a:p>
        </p:txBody>
      </p:sp>
      <p:sp>
        <p:nvSpPr>
          <p:cNvPr id="4" name="Fußzeilenplatzhalter 3">
            <a:extLst>
              <a:ext uri="{FF2B5EF4-FFF2-40B4-BE49-F238E27FC236}">
                <a16:creationId xmlns:a16="http://schemas.microsoft.com/office/drawing/2014/main" id="{D49A3A22-71E0-54C9-E076-BD1566A926E7}"/>
              </a:ext>
            </a:extLst>
          </p:cNvPr>
          <p:cNvSpPr>
            <a:spLocks noGrp="1"/>
          </p:cNvSpPr>
          <p:nvPr>
            <p:ph type="ftr" sz="quarter" idx="11"/>
          </p:nvPr>
        </p:nvSpPr>
        <p:spPr/>
        <p:txBody>
          <a:bodyPr/>
          <a:lstStyle/>
          <a:p>
            <a:r>
              <a:rPr lang="de-DE"/>
              <a:t>IPV4 Header - Aufbereitet von Bernd Thul</a:t>
            </a:r>
          </a:p>
        </p:txBody>
      </p:sp>
      <p:sp>
        <p:nvSpPr>
          <p:cNvPr id="5" name="Foliennummernplatzhalter 4">
            <a:extLst>
              <a:ext uri="{FF2B5EF4-FFF2-40B4-BE49-F238E27FC236}">
                <a16:creationId xmlns:a16="http://schemas.microsoft.com/office/drawing/2014/main" id="{E64212B8-349D-FA99-2963-D61F05DC8BFB}"/>
              </a:ext>
            </a:extLst>
          </p:cNvPr>
          <p:cNvSpPr>
            <a:spLocks noGrp="1"/>
          </p:cNvSpPr>
          <p:nvPr>
            <p:ph type="sldNum" sz="quarter" idx="12"/>
          </p:nvPr>
        </p:nvSpPr>
        <p:spPr/>
        <p:txBody>
          <a:bodyPr/>
          <a:lstStyle/>
          <a:p>
            <a:fld id="{CC86A1BA-8B06-45B8-B0CB-316C9ACA5915}" type="slidenum">
              <a:rPr lang="de-DE" smtClean="0"/>
              <a:t>‹Nr.›</a:t>
            </a:fld>
            <a:endParaRPr lang="de-DE"/>
          </a:p>
        </p:txBody>
      </p:sp>
    </p:spTree>
    <p:extLst>
      <p:ext uri="{BB962C8B-B14F-4D97-AF65-F5344CB8AC3E}">
        <p14:creationId xmlns:p14="http://schemas.microsoft.com/office/powerpoint/2010/main" val="2222901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63F4F542-C492-9B6C-8001-24A4C1445739}"/>
              </a:ext>
            </a:extLst>
          </p:cNvPr>
          <p:cNvSpPr>
            <a:spLocks noGrp="1"/>
          </p:cNvSpPr>
          <p:nvPr>
            <p:ph type="dt" sz="half" idx="10"/>
          </p:nvPr>
        </p:nvSpPr>
        <p:spPr/>
        <p:txBody>
          <a:bodyPr/>
          <a:lstStyle/>
          <a:p>
            <a:fld id="{F75C39D0-3AEA-4DF0-869F-AE17841434B6}" type="datetime1">
              <a:rPr lang="de-DE" smtClean="0"/>
              <a:t>19.10.2025</a:t>
            </a:fld>
            <a:endParaRPr lang="de-DE"/>
          </a:p>
        </p:txBody>
      </p:sp>
      <p:sp>
        <p:nvSpPr>
          <p:cNvPr id="3" name="Fußzeilenplatzhalter 2">
            <a:extLst>
              <a:ext uri="{FF2B5EF4-FFF2-40B4-BE49-F238E27FC236}">
                <a16:creationId xmlns:a16="http://schemas.microsoft.com/office/drawing/2014/main" id="{73C0B190-D0F2-E232-88BF-05D85ABA0F2E}"/>
              </a:ext>
            </a:extLst>
          </p:cNvPr>
          <p:cNvSpPr>
            <a:spLocks noGrp="1"/>
          </p:cNvSpPr>
          <p:nvPr>
            <p:ph type="ftr" sz="quarter" idx="11"/>
          </p:nvPr>
        </p:nvSpPr>
        <p:spPr/>
        <p:txBody>
          <a:bodyPr/>
          <a:lstStyle/>
          <a:p>
            <a:r>
              <a:rPr lang="de-DE"/>
              <a:t>IPV4 Header - Aufbereitet von Bernd Thul</a:t>
            </a:r>
          </a:p>
        </p:txBody>
      </p:sp>
      <p:sp>
        <p:nvSpPr>
          <p:cNvPr id="4" name="Foliennummernplatzhalter 3">
            <a:extLst>
              <a:ext uri="{FF2B5EF4-FFF2-40B4-BE49-F238E27FC236}">
                <a16:creationId xmlns:a16="http://schemas.microsoft.com/office/drawing/2014/main" id="{B42CA788-4E50-1233-6595-B43F80191E66}"/>
              </a:ext>
            </a:extLst>
          </p:cNvPr>
          <p:cNvSpPr>
            <a:spLocks noGrp="1"/>
          </p:cNvSpPr>
          <p:nvPr>
            <p:ph type="sldNum" sz="quarter" idx="12"/>
          </p:nvPr>
        </p:nvSpPr>
        <p:spPr/>
        <p:txBody>
          <a:bodyPr/>
          <a:lstStyle/>
          <a:p>
            <a:fld id="{CC86A1BA-8B06-45B8-B0CB-316C9ACA5915}" type="slidenum">
              <a:rPr lang="de-DE" smtClean="0"/>
              <a:t>‹Nr.›</a:t>
            </a:fld>
            <a:endParaRPr lang="de-DE"/>
          </a:p>
        </p:txBody>
      </p:sp>
    </p:spTree>
    <p:extLst>
      <p:ext uri="{BB962C8B-B14F-4D97-AF65-F5344CB8AC3E}">
        <p14:creationId xmlns:p14="http://schemas.microsoft.com/office/powerpoint/2010/main" val="1702224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A702F6-D76E-E65E-0FFD-66A7D6FCBF8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78C69712-7404-8EBE-0D3D-5960C520F4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69B15CFE-F6CE-B1A3-EA97-896ABDE886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35EAEA35-6070-A0E2-8BA4-778BC1115D58}"/>
              </a:ext>
            </a:extLst>
          </p:cNvPr>
          <p:cNvSpPr>
            <a:spLocks noGrp="1"/>
          </p:cNvSpPr>
          <p:nvPr>
            <p:ph type="dt" sz="half" idx="10"/>
          </p:nvPr>
        </p:nvSpPr>
        <p:spPr/>
        <p:txBody>
          <a:bodyPr/>
          <a:lstStyle/>
          <a:p>
            <a:fld id="{8316FA7E-3D12-424B-9160-6CB3AB0AE59E}" type="datetime1">
              <a:rPr lang="de-DE" smtClean="0"/>
              <a:t>19.10.2025</a:t>
            </a:fld>
            <a:endParaRPr lang="de-DE"/>
          </a:p>
        </p:txBody>
      </p:sp>
      <p:sp>
        <p:nvSpPr>
          <p:cNvPr id="6" name="Fußzeilenplatzhalter 5">
            <a:extLst>
              <a:ext uri="{FF2B5EF4-FFF2-40B4-BE49-F238E27FC236}">
                <a16:creationId xmlns:a16="http://schemas.microsoft.com/office/drawing/2014/main" id="{A7D27EB0-4FEC-63DD-3543-0C4743684C6C}"/>
              </a:ext>
            </a:extLst>
          </p:cNvPr>
          <p:cNvSpPr>
            <a:spLocks noGrp="1"/>
          </p:cNvSpPr>
          <p:nvPr>
            <p:ph type="ftr" sz="quarter" idx="11"/>
          </p:nvPr>
        </p:nvSpPr>
        <p:spPr/>
        <p:txBody>
          <a:bodyPr/>
          <a:lstStyle/>
          <a:p>
            <a:r>
              <a:rPr lang="de-DE"/>
              <a:t>IPV4 Header - Aufbereitet von Bernd Thul</a:t>
            </a:r>
          </a:p>
        </p:txBody>
      </p:sp>
      <p:sp>
        <p:nvSpPr>
          <p:cNvPr id="7" name="Foliennummernplatzhalter 6">
            <a:extLst>
              <a:ext uri="{FF2B5EF4-FFF2-40B4-BE49-F238E27FC236}">
                <a16:creationId xmlns:a16="http://schemas.microsoft.com/office/drawing/2014/main" id="{ED08A2F7-9879-95C0-B5BF-403EE119C820}"/>
              </a:ext>
            </a:extLst>
          </p:cNvPr>
          <p:cNvSpPr>
            <a:spLocks noGrp="1"/>
          </p:cNvSpPr>
          <p:nvPr>
            <p:ph type="sldNum" sz="quarter" idx="12"/>
          </p:nvPr>
        </p:nvSpPr>
        <p:spPr/>
        <p:txBody>
          <a:bodyPr/>
          <a:lstStyle/>
          <a:p>
            <a:fld id="{CC86A1BA-8B06-45B8-B0CB-316C9ACA5915}" type="slidenum">
              <a:rPr lang="de-DE" smtClean="0"/>
              <a:t>‹Nr.›</a:t>
            </a:fld>
            <a:endParaRPr lang="de-DE"/>
          </a:p>
        </p:txBody>
      </p:sp>
    </p:spTree>
    <p:extLst>
      <p:ext uri="{BB962C8B-B14F-4D97-AF65-F5344CB8AC3E}">
        <p14:creationId xmlns:p14="http://schemas.microsoft.com/office/powerpoint/2010/main" val="2253606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AFB735-043A-0510-4C3B-E94561B4FB7A}"/>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C5F116F8-EF75-0367-8249-22BDE09EE8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780EFBB6-AD85-3C08-AF73-7CB7359733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2F652C7D-C17B-AA07-E9C0-F0B307AC5287}"/>
              </a:ext>
            </a:extLst>
          </p:cNvPr>
          <p:cNvSpPr>
            <a:spLocks noGrp="1"/>
          </p:cNvSpPr>
          <p:nvPr>
            <p:ph type="dt" sz="half" idx="10"/>
          </p:nvPr>
        </p:nvSpPr>
        <p:spPr/>
        <p:txBody>
          <a:bodyPr/>
          <a:lstStyle/>
          <a:p>
            <a:fld id="{7DD2EE65-A411-453E-B629-1699B7A70A58}" type="datetime1">
              <a:rPr lang="de-DE" smtClean="0"/>
              <a:t>19.10.2025</a:t>
            </a:fld>
            <a:endParaRPr lang="de-DE"/>
          </a:p>
        </p:txBody>
      </p:sp>
      <p:sp>
        <p:nvSpPr>
          <p:cNvPr id="6" name="Fußzeilenplatzhalter 5">
            <a:extLst>
              <a:ext uri="{FF2B5EF4-FFF2-40B4-BE49-F238E27FC236}">
                <a16:creationId xmlns:a16="http://schemas.microsoft.com/office/drawing/2014/main" id="{64E49091-E67F-D07E-76B1-C26F5D92BF30}"/>
              </a:ext>
            </a:extLst>
          </p:cNvPr>
          <p:cNvSpPr>
            <a:spLocks noGrp="1"/>
          </p:cNvSpPr>
          <p:nvPr>
            <p:ph type="ftr" sz="quarter" idx="11"/>
          </p:nvPr>
        </p:nvSpPr>
        <p:spPr/>
        <p:txBody>
          <a:bodyPr/>
          <a:lstStyle/>
          <a:p>
            <a:r>
              <a:rPr lang="de-DE"/>
              <a:t>IPV4 Header - Aufbereitet von Bernd Thul</a:t>
            </a:r>
          </a:p>
        </p:txBody>
      </p:sp>
      <p:sp>
        <p:nvSpPr>
          <p:cNvPr id="7" name="Foliennummernplatzhalter 6">
            <a:extLst>
              <a:ext uri="{FF2B5EF4-FFF2-40B4-BE49-F238E27FC236}">
                <a16:creationId xmlns:a16="http://schemas.microsoft.com/office/drawing/2014/main" id="{BA32A529-82AB-5439-64A4-957A52C15DFB}"/>
              </a:ext>
            </a:extLst>
          </p:cNvPr>
          <p:cNvSpPr>
            <a:spLocks noGrp="1"/>
          </p:cNvSpPr>
          <p:nvPr>
            <p:ph type="sldNum" sz="quarter" idx="12"/>
          </p:nvPr>
        </p:nvSpPr>
        <p:spPr/>
        <p:txBody>
          <a:bodyPr/>
          <a:lstStyle/>
          <a:p>
            <a:fld id="{CC86A1BA-8B06-45B8-B0CB-316C9ACA5915}" type="slidenum">
              <a:rPr lang="de-DE" smtClean="0"/>
              <a:t>‹Nr.›</a:t>
            </a:fld>
            <a:endParaRPr lang="de-DE"/>
          </a:p>
        </p:txBody>
      </p:sp>
    </p:spTree>
    <p:extLst>
      <p:ext uri="{BB962C8B-B14F-4D97-AF65-F5344CB8AC3E}">
        <p14:creationId xmlns:p14="http://schemas.microsoft.com/office/powerpoint/2010/main" val="3370637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7BFE7412-3341-E049-23AA-96533D84AC71}"/>
              </a:ext>
            </a:extLst>
          </p:cNvPr>
          <p:cNvSpPr/>
          <p:nvPr userDrawn="1"/>
        </p:nvSpPr>
        <p:spPr>
          <a:xfrm>
            <a:off x="838200" y="90766"/>
            <a:ext cx="10515600" cy="274358"/>
          </a:xfrm>
          <a:prstGeom prst="rect">
            <a:avLst/>
          </a:prstGeom>
          <a:solidFill>
            <a:schemeClr val="accent3">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2000" b="1" dirty="0">
                <a:effectLst/>
                <a:latin typeface="Courier New" panose="02070309020205020404" pitchFamily="49" charset="0"/>
                <a:ea typeface="Calibri" panose="020F0502020204030204" pitchFamily="34" charset="0"/>
                <a:cs typeface="Times New Roman" panose="02020603050405020304" pitchFamily="18" charset="0"/>
              </a:rPr>
              <a:t>Erläuterung IPv4 - Header</a:t>
            </a:r>
            <a:endParaRPr lang="de-DE" sz="2000" b="1" dirty="0"/>
          </a:p>
        </p:txBody>
      </p:sp>
      <p:sp>
        <p:nvSpPr>
          <p:cNvPr id="2" name="Titelplatzhalter 1">
            <a:extLst>
              <a:ext uri="{FF2B5EF4-FFF2-40B4-BE49-F238E27FC236}">
                <a16:creationId xmlns:a16="http://schemas.microsoft.com/office/drawing/2014/main" id="{A216E515-CB44-AD71-3467-9DD558984A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a:extLst>
              <a:ext uri="{FF2B5EF4-FFF2-40B4-BE49-F238E27FC236}">
                <a16:creationId xmlns:a16="http://schemas.microsoft.com/office/drawing/2014/main" id="{721E8F95-2C6C-92EF-A60C-5B1A1BC247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0426456-0920-16D1-436E-C6EA6EE024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CAC3410-62E6-4D08-AD14-6A8FE84FE9B5}" type="datetime1">
              <a:rPr lang="de-DE" smtClean="0"/>
              <a:t>19.10.2025</a:t>
            </a:fld>
            <a:endParaRPr lang="de-DE"/>
          </a:p>
        </p:txBody>
      </p:sp>
      <p:sp>
        <p:nvSpPr>
          <p:cNvPr id="5" name="Fußzeilenplatzhalter 4">
            <a:extLst>
              <a:ext uri="{FF2B5EF4-FFF2-40B4-BE49-F238E27FC236}">
                <a16:creationId xmlns:a16="http://schemas.microsoft.com/office/drawing/2014/main" id="{5E63399C-C444-36A0-60D2-0C82B46089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de-DE"/>
              <a:t>IPV4 Header - Aufbereitet von Bernd Thul</a:t>
            </a:r>
          </a:p>
        </p:txBody>
      </p:sp>
      <p:sp>
        <p:nvSpPr>
          <p:cNvPr id="6" name="Foliennummernplatzhalter 5">
            <a:extLst>
              <a:ext uri="{FF2B5EF4-FFF2-40B4-BE49-F238E27FC236}">
                <a16:creationId xmlns:a16="http://schemas.microsoft.com/office/drawing/2014/main" id="{E9201F9C-F38A-B768-9768-759A31F3BD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C86A1BA-8B06-45B8-B0CB-316C9ACA5915}" type="slidenum">
              <a:rPr lang="de-DE" smtClean="0"/>
              <a:t>‹Nr.›</a:t>
            </a:fld>
            <a:endParaRPr lang="de-DE"/>
          </a:p>
        </p:txBody>
      </p:sp>
      <p:cxnSp>
        <p:nvCxnSpPr>
          <p:cNvPr id="7" name="Gerader Verbinder 6">
            <a:extLst>
              <a:ext uri="{FF2B5EF4-FFF2-40B4-BE49-F238E27FC236}">
                <a16:creationId xmlns:a16="http://schemas.microsoft.com/office/drawing/2014/main" id="{9427A3EC-0663-8F17-86EC-980A2E346D3C}"/>
              </a:ext>
            </a:extLst>
          </p:cNvPr>
          <p:cNvCxnSpPr>
            <a:cxnSpLocks/>
          </p:cNvCxnSpPr>
          <p:nvPr userDrawn="1"/>
        </p:nvCxnSpPr>
        <p:spPr>
          <a:xfrm>
            <a:off x="838200" y="6356350"/>
            <a:ext cx="10515600"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64593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e.wikipedia.org/wiki/IP-Pake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de.wikipedia.org/wiki/Byte_Order" TargetMode="External"/><Relationship Id="rId2" Type="http://schemas.openxmlformats.org/officeDocument/2006/relationships/hyperlink" Target="https://de.wikipedia.org/wiki/IP-Adress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de.wikipedia.org/wiki/IP-Paket#cite_note-RFC791-1"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de.wikipedia.org/wiki/IPv6" TargetMode="External"/><Relationship Id="rId2" Type="http://schemas.openxmlformats.org/officeDocument/2006/relationships/hyperlink" Target="https://de.wikipedia.org/wiki/IPv4" TargetMode="External"/><Relationship Id="rId1" Type="http://schemas.openxmlformats.org/officeDocument/2006/relationships/slideLayout" Target="../slideLayouts/slideLayout2.xml"/><Relationship Id="rId4" Type="http://schemas.openxmlformats.org/officeDocument/2006/relationships/hyperlink" Target="https://de.wikipedia.org/wiki/Padding_(Informatik)"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de.wikipedia.org/wiki/IP-Paket#cite_note-3" TargetMode="External"/><Relationship Id="rId2" Type="http://schemas.openxmlformats.org/officeDocument/2006/relationships/hyperlink" Target="https://de.wikipedia.org/wiki/Quality_of_Servic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de.wikipedia.org/wiki/Byt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de.wikipedia.org/wiki/Hop_(Netzwerktechnologie)" TargetMode="External"/><Relationship Id="rId2" Type="http://schemas.openxmlformats.org/officeDocument/2006/relationships/hyperlink" Target="https://de.wikipedia.org/wiki/Router"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de.wikipedia.org/wiki/Nutzdaten" TargetMode="External"/><Relationship Id="rId2" Type="http://schemas.openxmlformats.org/officeDocument/2006/relationships/hyperlink" Target="https://de.wikipedia.org/wiki/Protokoll_(IP)" TargetMode="External"/><Relationship Id="rId1" Type="http://schemas.openxmlformats.org/officeDocument/2006/relationships/slideLayout" Target="../slideLayouts/slideLayout2.xml"/><Relationship Id="rId6" Type="http://schemas.openxmlformats.org/officeDocument/2006/relationships/hyperlink" Target="https://de.wikipedia.org/wiki/IP-Paket#cite_note-6" TargetMode="External"/><Relationship Id="rId5" Type="http://schemas.openxmlformats.org/officeDocument/2006/relationships/hyperlink" Target="https://de.wikipedia.org/wiki/Internet_Assigned_Numbers_Authority" TargetMode="External"/><Relationship Id="rId4" Type="http://schemas.openxmlformats.org/officeDocument/2006/relationships/hyperlink" Target="https://de.wikipedia.org/wiki/IP-Paket#cite_note-5"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de.wikipedia.org/wiki/Einerkomplement" TargetMode="External"/><Relationship Id="rId2" Type="http://schemas.openxmlformats.org/officeDocument/2006/relationships/hyperlink" Target="https://de.wikipedia.org/wiki/TCP/IP-Referenzmodell" TargetMode="External"/><Relationship Id="rId1" Type="http://schemas.openxmlformats.org/officeDocument/2006/relationships/slideLayout" Target="../slideLayouts/slideLayout2.xml"/><Relationship Id="rId4" Type="http://schemas.openxmlformats.org/officeDocument/2006/relationships/hyperlink" Target="https://de.wikipedia.org/wiki/Zyklische_Redundanzpr%C3%BCfu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a:extLst>
              <a:ext uri="{FF2B5EF4-FFF2-40B4-BE49-F238E27FC236}">
                <a16:creationId xmlns:a16="http://schemas.microsoft.com/office/drawing/2014/main" id="{F0DC325E-593C-2DFD-0375-423BBAC6A074}"/>
              </a:ext>
            </a:extLst>
          </p:cNvPr>
          <p:cNvSpPr>
            <a:spLocks noGrp="1"/>
          </p:cNvSpPr>
          <p:nvPr>
            <p:ph type="subTitle" idx="1"/>
          </p:nvPr>
        </p:nvSpPr>
        <p:spPr>
          <a:xfrm>
            <a:off x="1323585" y="3984170"/>
            <a:ext cx="9144000" cy="2372179"/>
          </a:xfrm>
        </p:spPr>
        <p:txBody>
          <a:bodyPr>
            <a:normAutofit/>
          </a:bodyPr>
          <a:lstStyle/>
          <a:p>
            <a:r>
              <a:rPr lang="de-DE" b="1" kern="100" dirty="0">
                <a:effectLst/>
                <a:latin typeface="Courier New" panose="02070309020205020404" pitchFamily="49" charset="0"/>
                <a:ea typeface="Calibri" panose="020F0502020204030204" pitchFamily="34" charset="0"/>
                <a:cs typeface="Times New Roman" panose="02020603050405020304" pitchFamily="18" charset="0"/>
              </a:rPr>
              <a:t>Aufbau des Kopfdatenbereiches (IP-Header)</a:t>
            </a:r>
            <a:endParaRPr lang="de-DE" kern="100" dirty="0">
              <a:effectLst/>
              <a:latin typeface="Courier New" panose="02070309020205020404" pitchFamily="49" charset="0"/>
              <a:ea typeface="Calibri" panose="020F0502020204030204" pitchFamily="34" charset="0"/>
              <a:cs typeface="Times New Roman" panose="02020603050405020304" pitchFamily="18" charset="0"/>
            </a:endParaRPr>
          </a:p>
          <a:p>
            <a:r>
              <a:rPr lang="de-DE" sz="1900" dirty="0">
                <a:effectLst/>
                <a:latin typeface="Courier New" panose="02070309020205020404" pitchFamily="49" charset="0"/>
                <a:ea typeface="Calibri" panose="020F0502020204030204" pitchFamily="34" charset="0"/>
                <a:cs typeface="Times New Roman" panose="02020603050405020304" pitchFamily="18" charset="0"/>
              </a:rPr>
              <a:t>Der IPv4-Kopfdatenbereich umfasst 20 Byte plus bis zu 40 Byte optionale Felder, die Länge des Kopfes darf 60 Byte nicht überschreiten. Der IPv6-Header ist 40 Byte lang; Optionen werden hier in eigenen Erweiterungsheadern dargestellt.</a:t>
            </a:r>
          </a:p>
          <a:p>
            <a:endParaRPr lang="de-DE" sz="1100" dirty="0">
              <a:effectLst/>
              <a:latin typeface="Courier New" panose="02070309020205020404" pitchFamily="49" charset="0"/>
              <a:ea typeface="Calibri" panose="020F0502020204030204" pitchFamily="34" charset="0"/>
              <a:cs typeface="Times New Roman" panose="02020603050405020304" pitchFamily="18" charset="0"/>
            </a:endParaRPr>
          </a:p>
          <a:p>
            <a:r>
              <a:rPr lang="de-DE" sz="1900" dirty="0">
                <a:effectLst/>
                <a:latin typeface="Courier New" panose="02070309020205020404" pitchFamily="49" charset="0"/>
                <a:ea typeface="Calibri" panose="020F0502020204030204" pitchFamily="34" charset="0"/>
                <a:cs typeface="Times New Roman" panose="02020603050405020304" pitchFamily="18" charset="0"/>
              </a:rPr>
              <a:t>Entnommen aus </a:t>
            </a:r>
            <a:r>
              <a:rPr lang="de-DE" sz="1900" dirty="0">
                <a:effectLst/>
                <a:latin typeface="Courier New" panose="02070309020205020404" pitchFamily="49" charset="0"/>
                <a:ea typeface="Calibri" panose="020F0502020204030204" pitchFamily="34" charset="0"/>
                <a:cs typeface="Times New Roman" panose="02020603050405020304" pitchFamily="18" charset="0"/>
                <a:hlinkClick r:id="rId2"/>
              </a:rPr>
              <a:t>https://de.wikipedia.org/wiki/IP-Paket</a:t>
            </a:r>
            <a:endParaRPr lang="de-DE" sz="1900" dirty="0">
              <a:effectLst/>
              <a:latin typeface="Courier New" panose="02070309020205020404" pitchFamily="49" charset="0"/>
              <a:ea typeface="Calibri" panose="020F0502020204030204" pitchFamily="34" charset="0"/>
              <a:cs typeface="Times New Roman" panose="02020603050405020304" pitchFamily="18" charset="0"/>
            </a:endParaRPr>
          </a:p>
          <a:p>
            <a:endParaRPr lang="de-DE" sz="3200" dirty="0"/>
          </a:p>
        </p:txBody>
      </p:sp>
      <p:pic>
        <p:nvPicPr>
          <p:cNvPr id="5" name="Grafik 4">
            <a:extLst>
              <a:ext uri="{FF2B5EF4-FFF2-40B4-BE49-F238E27FC236}">
                <a16:creationId xmlns:a16="http://schemas.microsoft.com/office/drawing/2014/main" id="{57A007D3-6AB9-E10D-F67A-DAFB1D5ECFDA}"/>
              </a:ext>
            </a:extLst>
          </p:cNvPr>
          <p:cNvPicPr>
            <a:picLocks noChangeAspect="1"/>
          </p:cNvPicPr>
          <p:nvPr/>
        </p:nvPicPr>
        <p:blipFill>
          <a:blip r:embed="rId3"/>
          <a:stretch>
            <a:fillRect/>
          </a:stretch>
        </p:blipFill>
        <p:spPr>
          <a:xfrm>
            <a:off x="1720329" y="569167"/>
            <a:ext cx="8350512" cy="3514503"/>
          </a:xfrm>
          <a:prstGeom prst="rect">
            <a:avLst/>
          </a:prstGeom>
        </p:spPr>
      </p:pic>
      <p:sp>
        <p:nvSpPr>
          <p:cNvPr id="2" name="Fußzeilenplatzhalter 1">
            <a:extLst>
              <a:ext uri="{FF2B5EF4-FFF2-40B4-BE49-F238E27FC236}">
                <a16:creationId xmlns:a16="http://schemas.microsoft.com/office/drawing/2014/main" id="{5D5C5ED7-728F-141E-D2FD-B2570E2728E2}"/>
              </a:ext>
            </a:extLst>
          </p:cNvPr>
          <p:cNvSpPr>
            <a:spLocks noGrp="1"/>
          </p:cNvSpPr>
          <p:nvPr>
            <p:ph type="ftr" sz="quarter" idx="11"/>
          </p:nvPr>
        </p:nvSpPr>
        <p:spPr/>
        <p:txBody>
          <a:bodyPr/>
          <a:lstStyle/>
          <a:p>
            <a:r>
              <a:rPr lang="de-DE" dirty="0"/>
              <a:t>IPV4 Header - Aufbereitet von Bernd Thul</a:t>
            </a:r>
          </a:p>
        </p:txBody>
      </p:sp>
      <p:sp>
        <p:nvSpPr>
          <p:cNvPr id="4" name="Foliennummernplatzhalter 3">
            <a:extLst>
              <a:ext uri="{FF2B5EF4-FFF2-40B4-BE49-F238E27FC236}">
                <a16:creationId xmlns:a16="http://schemas.microsoft.com/office/drawing/2014/main" id="{862B9C76-A751-D128-FE17-6DBB032B1B13}"/>
              </a:ext>
            </a:extLst>
          </p:cNvPr>
          <p:cNvSpPr>
            <a:spLocks noGrp="1"/>
          </p:cNvSpPr>
          <p:nvPr>
            <p:ph type="sldNum" sz="quarter" idx="12"/>
          </p:nvPr>
        </p:nvSpPr>
        <p:spPr/>
        <p:txBody>
          <a:bodyPr/>
          <a:lstStyle/>
          <a:p>
            <a:fld id="{CC86A1BA-8B06-45B8-B0CB-316C9ACA5915}" type="slidenum">
              <a:rPr lang="de-DE" smtClean="0"/>
              <a:t>1</a:t>
            </a:fld>
            <a:endParaRPr lang="de-DE"/>
          </a:p>
        </p:txBody>
      </p:sp>
    </p:spTree>
    <p:extLst>
      <p:ext uri="{BB962C8B-B14F-4D97-AF65-F5344CB8AC3E}">
        <p14:creationId xmlns:p14="http://schemas.microsoft.com/office/powerpoint/2010/main" val="702121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BB744A-123A-EEF0-9940-3262CF84ED29}"/>
              </a:ext>
            </a:extLst>
          </p:cNvPr>
          <p:cNvSpPr>
            <a:spLocks noGrp="1"/>
          </p:cNvSpPr>
          <p:nvPr>
            <p:ph type="title"/>
          </p:nvPr>
        </p:nvSpPr>
        <p:spPr/>
        <p:txBody>
          <a:bodyPr>
            <a:normAutofit/>
          </a:bodyPr>
          <a:lstStyle/>
          <a:p>
            <a:r>
              <a:rPr lang="de-DE" sz="4400" b="1" kern="100" dirty="0">
                <a:effectLst/>
                <a:latin typeface="Courier New" panose="02070309020205020404" pitchFamily="49" charset="0"/>
                <a:ea typeface="Calibri" panose="020F0502020204030204" pitchFamily="34" charset="0"/>
                <a:cs typeface="Times New Roman" panose="02020603050405020304" pitchFamily="18" charset="0"/>
              </a:rPr>
              <a:t>Source </a:t>
            </a:r>
            <a:r>
              <a:rPr lang="de-DE" b="1" kern="100" dirty="0">
                <a:latin typeface="Courier New" panose="02070309020205020404" pitchFamily="49" charset="0"/>
                <a:ea typeface="Calibri" panose="020F0502020204030204" pitchFamily="34" charset="0"/>
                <a:cs typeface="Times New Roman" panose="02020603050405020304" pitchFamily="18" charset="0"/>
              </a:rPr>
              <a:t>&amp; </a:t>
            </a:r>
            <a:r>
              <a:rPr lang="de-DE" sz="4400" b="1" kern="100" dirty="0">
                <a:effectLst/>
                <a:latin typeface="Courier New" panose="02070309020205020404" pitchFamily="49" charset="0"/>
                <a:ea typeface="Calibri" panose="020F0502020204030204" pitchFamily="34" charset="0"/>
                <a:cs typeface="Times New Roman" panose="02020603050405020304" pitchFamily="18" charset="0"/>
              </a:rPr>
              <a:t>Destination </a:t>
            </a:r>
            <a:r>
              <a:rPr lang="de-DE" sz="4400" b="1" kern="100" dirty="0" err="1">
                <a:effectLst/>
                <a:latin typeface="Courier New" panose="02070309020205020404" pitchFamily="49" charset="0"/>
                <a:ea typeface="Calibri" panose="020F0502020204030204" pitchFamily="34" charset="0"/>
                <a:cs typeface="Times New Roman" panose="02020603050405020304" pitchFamily="18" charset="0"/>
              </a:rPr>
              <a:t>Address</a:t>
            </a:r>
            <a:br>
              <a:rPr lang="de-DE" sz="4400" kern="100" dirty="0">
                <a:effectLst/>
                <a:latin typeface="Courier New" panose="02070309020205020404" pitchFamily="49" charset="0"/>
                <a:ea typeface="Calibri" panose="020F0502020204030204" pitchFamily="34" charset="0"/>
                <a:cs typeface="Times New Roman" panose="02020603050405020304" pitchFamily="18" charset="0"/>
              </a:rPr>
            </a:br>
            <a:endParaRPr lang="de-DE" dirty="0"/>
          </a:p>
        </p:txBody>
      </p:sp>
      <p:sp>
        <p:nvSpPr>
          <p:cNvPr id="3" name="Inhaltsplatzhalter 2">
            <a:extLst>
              <a:ext uri="{FF2B5EF4-FFF2-40B4-BE49-F238E27FC236}">
                <a16:creationId xmlns:a16="http://schemas.microsoft.com/office/drawing/2014/main" id="{DE82AFA7-622D-81AA-5DBA-B3D5FE6326D0}"/>
              </a:ext>
            </a:extLst>
          </p:cNvPr>
          <p:cNvSpPr>
            <a:spLocks noGrp="1"/>
          </p:cNvSpPr>
          <p:nvPr>
            <p:ph idx="1"/>
          </p:nvPr>
        </p:nvSpPr>
        <p:spPr/>
        <p:txBody>
          <a:bodyPr/>
          <a:lstStyle/>
          <a:p>
            <a:r>
              <a:rPr lang="de-DE" b="1" kern="100" dirty="0">
                <a:effectLst/>
                <a:latin typeface="Courier New" panose="02070309020205020404" pitchFamily="49" charset="0"/>
                <a:ea typeface="Calibri" panose="020F0502020204030204" pitchFamily="34" charset="0"/>
                <a:cs typeface="Times New Roman" panose="02020603050405020304" pitchFamily="18" charset="0"/>
              </a:rPr>
              <a:t>Source </a:t>
            </a:r>
            <a:r>
              <a:rPr lang="de-DE" b="1" kern="100" dirty="0" err="1">
                <a:effectLst/>
                <a:latin typeface="Courier New" panose="02070309020205020404" pitchFamily="49" charset="0"/>
                <a:ea typeface="Calibri" panose="020F0502020204030204" pitchFamily="34" charset="0"/>
                <a:cs typeface="Times New Roman" panose="02020603050405020304" pitchFamily="18" charset="0"/>
              </a:rPr>
              <a:t>Address</a:t>
            </a:r>
            <a:endParaRPr lang="de-DE" kern="100" dirty="0">
              <a:effectLst/>
              <a:latin typeface="Courier New" panose="02070309020205020404" pitchFamily="49" charset="0"/>
              <a:ea typeface="Calibri" panose="020F0502020204030204" pitchFamily="34" charset="0"/>
              <a:cs typeface="Times New Roman" panose="02020603050405020304" pitchFamily="18" charset="0"/>
            </a:endParaRPr>
          </a:p>
          <a:p>
            <a:r>
              <a:rPr lang="de-DE" kern="100" dirty="0">
                <a:effectLst/>
                <a:latin typeface="Courier New" panose="02070309020205020404" pitchFamily="49" charset="0"/>
                <a:ea typeface="Calibri" panose="020F0502020204030204" pitchFamily="34" charset="0"/>
                <a:cs typeface="Times New Roman" panose="02020603050405020304" pitchFamily="18" charset="0"/>
              </a:rPr>
              <a:t>32 Bit groß. Enthält die </a:t>
            </a:r>
            <a:r>
              <a:rPr lang="de-DE" u="sng" kern="100" dirty="0">
                <a:solidFill>
                  <a:srgbClr val="0563C1"/>
                </a:solidFill>
                <a:effectLst/>
                <a:latin typeface="Courier New" panose="02070309020205020404" pitchFamily="49" charset="0"/>
                <a:ea typeface="Calibri" panose="020F0502020204030204" pitchFamily="34" charset="0"/>
                <a:cs typeface="Times New Roman" panose="02020603050405020304" pitchFamily="18" charset="0"/>
                <a:hlinkClick r:id="rId2" tooltip="IP-Adresse"/>
              </a:rPr>
              <a:t>Quelladresse</a:t>
            </a:r>
            <a:r>
              <a:rPr lang="de-DE" kern="100" dirty="0">
                <a:effectLst/>
                <a:latin typeface="Courier New" panose="02070309020205020404" pitchFamily="49" charset="0"/>
                <a:ea typeface="Calibri" panose="020F0502020204030204" pitchFamily="34" charset="0"/>
                <a:cs typeface="Times New Roman" panose="02020603050405020304" pitchFamily="18" charset="0"/>
              </a:rPr>
              <a:t> des IP-Pakets in </a:t>
            </a:r>
            <a:r>
              <a:rPr lang="de-DE" i="1" kern="100" dirty="0">
                <a:effectLst/>
                <a:latin typeface="Courier New" panose="02070309020205020404" pitchFamily="49" charset="0"/>
                <a:ea typeface="Calibri" panose="020F0502020204030204" pitchFamily="34" charset="0"/>
                <a:cs typeface="Times New Roman" panose="02020603050405020304" pitchFamily="18" charset="0"/>
              </a:rPr>
              <a:t>network </a:t>
            </a:r>
            <a:r>
              <a:rPr lang="de-DE" i="1" kern="100" dirty="0" err="1">
                <a:effectLst/>
                <a:latin typeface="Courier New" panose="02070309020205020404" pitchFamily="49" charset="0"/>
                <a:ea typeface="Calibri" panose="020F0502020204030204" pitchFamily="34" charset="0"/>
                <a:cs typeface="Times New Roman" panose="02020603050405020304" pitchFamily="18" charset="0"/>
              </a:rPr>
              <a:t>byte</a:t>
            </a:r>
            <a:r>
              <a:rPr lang="de-DE" i="1" kern="100" dirty="0">
                <a:effectLst/>
                <a:latin typeface="Courier New" panose="02070309020205020404" pitchFamily="49" charset="0"/>
                <a:ea typeface="Calibri" panose="020F0502020204030204" pitchFamily="34" charset="0"/>
                <a:cs typeface="Times New Roman" panose="02020603050405020304" pitchFamily="18" charset="0"/>
              </a:rPr>
              <a:t> </a:t>
            </a:r>
            <a:r>
              <a:rPr lang="de-DE" i="1" kern="100" dirty="0" err="1">
                <a:effectLst/>
                <a:latin typeface="Courier New" panose="02070309020205020404" pitchFamily="49" charset="0"/>
                <a:ea typeface="Calibri" panose="020F0502020204030204" pitchFamily="34" charset="0"/>
                <a:cs typeface="Times New Roman" panose="02020603050405020304" pitchFamily="18" charset="0"/>
              </a:rPr>
              <a:t>order</a:t>
            </a:r>
            <a:r>
              <a:rPr lang="de-DE" kern="100" dirty="0">
                <a:effectLst/>
                <a:latin typeface="Courier New" panose="02070309020205020404" pitchFamily="49" charset="0"/>
                <a:ea typeface="Calibri" panose="020F0502020204030204" pitchFamily="34" charset="0"/>
                <a:cs typeface="Times New Roman" panose="02020603050405020304" pitchFamily="18" charset="0"/>
              </a:rPr>
              <a:t> (</a:t>
            </a:r>
            <a:r>
              <a:rPr lang="de-DE" u="sng" kern="100" dirty="0">
                <a:solidFill>
                  <a:srgbClr val="0563C1"/>
                </a:solidFill>
                <a:effectLst/>
                <a:latin typeface="Courier New" panose="02070309020205020404" pitchFamily="49" charset="0"/>
                <a:ea typeface="Calibri" panose="020F0502020204030204" pitchFamily="34" charset="0"/>
                <a:cs typeface="Times New Roman" panose="02020603050405020304" pitchFamily="18" charset="0"/>
                <a:hlinkClick r:id="rId3" tooltip="Byte Order"/>
              </a:rPr>
              <a:t>Byte Order</a:t>
            </a:r>
            <a:r>
              <a:rPr lang="de-DE" kern="100" dirty="0">
                <a:effectLst/>
                <a:latin typeface="Courier New" panose="02070309020205020404" pitchFamily="49" charset="0"/>
                <a:ea typeface="Calibri" panose="020F0502020204030204" pitchFamily="34" charset="0"/>
                <a:cs typeface="Times New Roman" panose="02020603050405020304" pitchFamily="18" charset="0"/>
              </a:rPr>
              <a:t>, erstes Byte ist das </a:t>
            </a:r>
            <a:r>
              <a:rPr lang="de-DE" i="1" kern="100" dirty="0" err="1">
                <a:effectLst/>
                <a:latin typeface="Courier New" panose="02070309020205020404" pitchFamily="49" charset="0"/>
                <a:ea typeface="Calibri" panose="020F0502020204030204" pitchFamily="34" charset="0"/>
                <a:cs typeface="Times New Roman" panose="02020603050405020304" pitchFamily="18" charset="0"/>
              </a:rPr>
              <a:t>most</a:t>
            </a:r>
            <a:r>
              <a:rPr lang="de-DE" i="1" kern="100" dirty="0">
                <a:effectLst/>
                <a:latin typeface="Courier New" panose="02070309020205020404" pitchFamily="49" charset="0"/>
                <a:ea typeface="Calibri" panose="020F0502020204030204" pitchFamily="34" charset="0"/>
                <a:cs typeface="Times New Roman" panose="02020603050405020304" pitchFamily="18" charset="0"/>
              </a:rPr>
              <a:t> </a:t>
            </a:r>
            <a:r>
              <a:rPr lang="de-DE" i="1" kern="100" dirty="0" err="1">
                <a:effectLst/>
                <a:latin typeface="Courier New" panose="02070309020205020404" pitchFamily="49" charset="0"/>
                <a:ea typeface="Calibri" panose="020F0502020204030204" pitchFamily="34" charset="0"/>
                <a:cs typeface="Times New Roman" panose="02020603050405020304" pitchFamily="18" charset="0"/>
              </a:rPr>
              <a:t>significant</a:t>
            </a:r>
            <a:r>
              <a:rPr lang="de-DE" i="1" kern="100" dirty="0">
                <a:effectLst/>
                <a:latin typeface="Courier New" panose="02070309020205020404" pitchFamily="49" charset="0"/>
                <a:ea typeface="Calibri" panose="020F0502020204030204" pitchFamily="34" charset="0"/>
                <a:cs typeface="Times New Roman" panose="02020603050405020304" pitchFamily="18" charset="0"/>
              </a:rPr>
              <a:t> Byte</a:t>
            </a:r>
            <a:r>
              <a:rPr lang="de-DE" kern="100" dirty="0">
                <a:effectLst/>
                <a:latin typeface="Courier New" panose="02070309020205020404" pitchFamily="49" charset="0"/>
                <a:ea typeface="Calibri" panose="020F0502020204030204" pitchFamily="34" charset="0"/>
                <a:cs typeface="Times New Roman" panose="02020603050405020304" pitchFamily="18" charset="0"/>
              </a:rPr>
              <a:t>). </a:t>
            </a:r>
          </a:p>
          <a:p>
            <a:r>
              <a:rPr lang="de-DE" b="1" kern="100" dirty="0">
                <a:effectLst/>
                <a:latin typeface="Courier New" panose="02070309020205020404" pitchFamily="49" charset="0"/>
                <a:ea typeface="Calibri" panose="020F0502020204030204" pitchFamily="34" charset="0"/>
                <a:cs typeface="Times New Roman" panose="02020603050405020304" pitchFamily="18" charset="0"/>
              </a:rPr>
              <a:t>Destination </a:t>
            </a:r>
            <a:r>
              <a:rPr lang="de-DE" b="1" kern="100" dirty="0" err="1">
                <a:effectLst/>
                <a:latin typeface="Courier New" panose="02070309020205020404" pitchFamily="49" charset="0"/>
                <a:ea typeface="Calibri" panose="020F0502020204030204" pitchFamily="34" charset="0"/>
                <a:cs typeface="Times New Roman" panose="02020603050405020304" pitchFamily="18" charset="0"/>
              </a:rPr>
              <a:t>Address</a:t>
            </a:r>
            <a:endParaRPr lang="de-DE" kern="100" dirty="0">
              <a:effectLst/>
              <a:latin typeface="Courier New" panose="02070309020205020404" pitchFamily="49" charset="0"/>
              <a:ea typeface="Calibri" panose="020F0502020204030204" pitchFamily="34" charset="0"/>
              <a:cs typeface="Times New Roman" panose="02020603050405020304" pitchFamily="18" charset="0"/>
            </a:endParaRPr>
          </a:p>
          <a:p>
            <a:r>
              <a:rPr lang="de-DE" kern="100" dirty="0">
                <a:effectLst/>
                <a:latin typeface="Courier New" panose="02070309020205020404" pitchFamily="49" charset="0"/>
                <a:ea typeface="Calibri" panose="020F0502020204030204" pitchFamily="34" charset="0"/>
                <a:cs typeface="Times New Roman" panose="02020603050405020304" pitchFamily="18" charset="0"/>
              </a:rPr>
              <a:t>Enthält die </a:t>
            </a:r>
            <a:r>
              <a:rPr lang="de-DE" u="sng" kern="100" dirty="0">
                <a:solidFill>
                  <a:srgbClr val="0563C1"/>
                </a:solidFill>
                <a:effectLst/>
                <a:latin typeface="Courier New" panose="02070309020205020404" pitchFamily="49" charset="0"/>
                <a:ea typeface="Calibri" panose="020F0502020204030204" pitchFamily="34" charset="0"/>
                <a:cs typeface="Times New Roman" panose="02020603050405020304" pitchFamily="18" charset="0"/>
                <a:hlinkClick r:id="rId2" tooltip="IP-Adresse"/>
              </a:rPr>
              <a:t>Zieladresse</a:t>
            </a:r>
            <a:r>
              <a:rPr lang="de-DE" kern="100" dirty="0">
                <a:effectLst/>
                <a:latin typeface="Courier New" panose="02070309020205020404" pitchFamily="49" charset="0"/>
                <a:ea typeface="Calibri" panose="020F0502020204030204" pitchFamily="34" charset="0"/>
                <a:cs typeface="Times New Roman" panose="02020603050405020304" pitchFamily="18" charset="0"/>
              </a:rPr>
              <a:t> im gleichen Format wie die Quelladresse. </a:t>
            </a:r>
          </a:p>
          <a:p>
            <a:endParaRPr lang="de-DE" dirty="0"/>
          </a:p>
        </p:txBody>
      </p:sp>
      <p:sp>
        <p:nvSpPr>
          <p:cNvPr id="4" name="Fußzeilenplatzhalter 3">
            <a:extLst>
              <a:ext uri="{FF2B5EF4-FFF2-40B4-BE49-F238E27FC236}">
                <a16:creationId xmlns:a16="http://schemas.microsoft.com/office/drawing/2014/main" id="{0F0C1FD2-41BA-02B3-D3A1-F7D903394358}"/>
              </a:ext>
            </a:extLst>
          </p:cNvPr>
          <p:cNvSpPr>
            <a:spLocks noGrp="1"/>
          </p:cNvSpPr>
          <p:nvPr>
            <p:ph type="ftr" sz="quarter" idx="11"/>
          </p:nvPr>
        </p:nvSpPr>
        <p:spPr/>
        <p:txBody>
          <a:bodyPr/>
          <a:lstStyle/>
          <a:p>
            <a:r>
              <a:rPr lang="de-DE"/>
              <a:t>IPV4 Header - Aufbereitet von Bernd Thul</a:t>
            </a:r>
          </a:p>
        </p:txBody>
      </p:sp>
      <p:sp>
        <p:nvSpPr>
          <p:cNvPr id="5" name="Foliennummernplatzhalter 4">
            <a:extLst>
              <a:ext uri="{FF2B5EF4-FFF2-40B4-BE49-F238E27FC236}">
                <a16:creationId xmlns:a16="http://schemas.microsoft.com/office/drawing/2014/main" id="{F5BC0B34-C55B-9AD2-EC54-7A50082110FB}"/>
              </a:ext>
            </a:extLst>
          </p:cNvPr>
          <p:cNvSpPr>
            <a:spLocks noGrp="1"/>
          </p:cNvSpPr>
          <p:nvPr>
            <p:ph type="sldNum" sz="quarter" idx="12"/>
          </p:nvPr>
        </p:nvSpPr>
        <p:spPr/>
        <p:txBody>
          <a:bodyPr/>
          <a:lstStyle/>
          <a:p>
            <a:fld id="{CC86A1BA-8B06-45B8-B0CB-316C9ACA5915}" type="slidenum">
              <a:rPr lang="de-DE" smtClean="0"/>
              <a:t>10</a:t>
            </a:fld>
            <a:endParaRPr lang="de-DE"/>
          </a:p>
        </p:txBody>
      </p:sp>
    </p:spTree>
    <p:extLst>
      <p:ext uri="{BB962C8B-B14F-4D97-AF65-F5344CB8AC3E}">
        <p14:creationId xmlns:p14="http://schemas.microsoft.com/office/powerpoint/2010/main" val="41881934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18D7E8-0154-293B-F10E-DB2166CB3023}"/>
              </a:ext>
            </a:extLst>
          </p:cNvPr>
          <p:cNvSpPr>
            <a:spLocks noGrp="1"/>
          </p:cNvSpPr>
          <p:nvPr>
            <p:ph type="title"/>
          </p:nvPr>
        </p:nvSpPr>
        <p:spPr/>
        <p:txBody>
          <a:bodyPr/>
          <a:lstStyle/>
          <a:p>
            <a:r>
              <a:rPr lang="de-DE" sz="4400" b="1" kern="100" dirty="0">
                <a:effectLst/>
                <a:latin typeface="Courier New" panose="02070309020205020404" pitchFamily="49" charset="0"/>
                <a:ea typeface="Calibri" panose="020F0502020204030204" pitchFamily="34" charset="0"/>
                <a:cs typeface="Times New Roman" panose="02020603050405020304" pitchFamily="18" charset="0"/>
              </a:rPr>
              <a:t>Options und Padding</a:t>
            </a:r>
            <a:r>
              <a:rPr lang="de-DE" b="1" kern="100" dirty="0">
                <a:latin typeface="Courier New" panose="02070309020205020404" pitchFamily="49" charset="0"/>
                <a:ea typeface="Calibri" panose="020F0502020204030204" pitchFamily="34" charset="0"/>
                <a:cs typeface="Times New Roman" panose="02020603050405020304" pitchFamily="18" charset="0"/>
              </a:rPr>
              <a:t> -1-</a:t>
            </a:r>
            <a:endParaRPr lang="de-DE" dirty="0"/>
          </a:p>
        </p:txBody>
      </p:sp>
      <p:sp>
        <p:nvSpPr>
          <p:cNvPr id="3" name="Inhaltsplatzhalter 2">
            <a:extLst>
              <a:ext uri="{FF2B5EF4-FFF2-40B4-BE49-F238E27FC236}">
                <a16:creationId xmlns:a16="http://schemas.microsoft.com/office/drawing/2014/main" id="{CA2FE2CE-4790-2DC9-C904-6A87F522D04D}"/>
              </a:ext>
            </a:extLst>
          </p:cNvPr>
          <p:cNvSpPr>
            <a:spLocks noGrp="1"/>
          </p:cNvSpPr>
          <p:nvPr>
            <p:ph idx="1"/>
          </p:nvPr>
        </p:nvSpPr>
        <p:spPr/>
        <p:txBody>
          <a:bodyPr>
            <a:normAutofit lnSpcReduction="10000"/>
          </a:bodyPr>
          <a:lstStyle/>
          <a:p>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Zusatzinformationen für das konkrete Paket. Die Optionen sind nur im Header optional, sie müssen aber von allen IP-Modulen unterstützt werden. Das Format der Optionen ist im RFC 791</a:t>
            </a:r>
            <a:r>
              <a:rPr lang="de-DE" sz="2400" u="sng" kern="100" baseline="30000" dirty="0">
                <a:solidFill>
                  <a:srgbClr val="0563C1"/>
                </a:solidFill>
                <a:effectLst/>
                <a:latin typeface="Courier New" panose="02070309020205020404" pitchFamily="49" charset="0"/>
                <a:ea typeface="Calibri" panose="020F0502020204030204" pitchFamily="34" charset="0"/>
                <a:cs typeface="Times New Roman" panose="02020603050405020304" pitchFamily="18" charset="0"/>
                <a:hlinkClick r:id="rId2"/>
              </a:rPr>
              <a:t>[1]</a:t>
            </a:r>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 beschrieben. Die maximale Anzahl der mit Optionen belegbaren Byte im konkreten Paket ergibt sich aus (IHL*4)-20. Da mit den 4 Bits in IHL ein Wertebereich von 0 bis 15 kodiert wird, können somit bis zu 40 Byte durch Optionen belegt werden. Die einzelnen Optionen selbst können unterschiedliche Länge haben, es gibt sowohl Optionen fester Länge als auch Optionen mit variabler Länge. Da die Gesamtlänge des IP-Headers durch das Feld IHL nur in Vielfachen von 4 Byte festgelegt wird, werden unbenutzte Byte mit Nullen aufgefüllt (Padding). </a:t>
            </a:r>
          </a:p>
          <a:p>
            <a:endParaRPr lang="de-DE" dirty="0"/>
          </a:p>
        </p:txBody>
      </p:sp>
      <p:sp>
        <p:nvSpPr>
          <p:cNvPr id="4" name="Fußzeilenplatzhalter 3">
            <a:extLst>
              <a:ext uri="{FF2B5EF4-FFF2-40B4-BE49-F238E27FC236}">
                <a16:creationId xmlns:a16="http://schemas.microsoft.com/office/drawing/2014/main" id="{9D8E4501-3F29-1263-D86E-86BC5B6A73B0}"/>
              </a:ext>
            </a:extLst>
          </p:cNvPr>
          <p:cNvSpPr>
            <a:spLocks noGrp="1"/>
          </p:cNvSpPr>
          <p:nvPr>
            <p:ph type="ftr" sz="quarter" idx="11"/>
          </p:nvPr>
        </p:nvSpPr>
        <p:spPr/>
        <p:txBody>
          <a:bodyPr/>
          <a:lstStyle/>
          <a:p>
            <a:r>
              <a:rPr lang="de-DE"/>
              <a:t>IPV4 Header - Aufbereitet von Bernd Thul</a:t>
            </a:r>
          </a:p>
        </p:txBody>
      </p:sp>
      <p:sp>
        <p:nvSpPr>
          <p:cNvPr id="5" name="Foliennummernplatzhalter 4">
            <a:extLst>
              <a:ext uri="{FF2B5EF4-FFF2-40B4-BE49-F238E27FC236}">
                <a16:creationId xmlns:a16="http://schemas.microsoft.com/office/drawing/2014/main" id="{6745CDDC-2C83-859A-3907-9CFADE4D3848}"/>
              </a:ext>
            </a:extLst>
          </p:cNvPr>
          <p:cNvSpPr>
            <a:spLocks noGrp="1"/>
          </p:cNvSpPr>
          <p:nvPr>
            <p:ph type="sldNum" sz="quarter" idx="12"/>
          </p:nvPr>
        </p:nvSpPr>
        <p:spPr/>
        <p:txBody>
          <a:bodyPr/>
          <a:lstStyle/>
          <a:p>
            <a:fld id="{CC86A1BA-8B06-45B8-B0CB-316C9ACA5915}" type="slidenum">
              <a:rPr lang="de-DE" smtClean="0"/>
              <a:t>11</a:t>
            </a:fld>
            <a:endParaRPr lang="de-DE"/>
          </a:p>
        </p:txBody>
      </p:sp>
    </p:spTree>
    <p:extLst>
      <p:ext uri="{BB962C8B-B14F-4D97-AF65-F5344CB8AC3E}">
        <p14:creationId xmlns:p14="http://schemas.microsoft.com/office/powerpoint/2010/main" val="11382596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18D7E8-0154-293B-F10E-DB2166CB3023}"/>
              </a:ext>
            </a:extLst>
          </p:cNvPr>
          <p:cNvSpPr>
            <a:spLocks noGrp="1"/>
          </p:cNvSpPr>
          <p:nvPr>
            <p:ph type="title"/>
          </p:nvPr>
        </p:nvSpPr>
        <p:spPr/>
        <p:txBody>
          <a:bodyPr/>
          <a:lstStyle/>
          <a:p>
            <a:r>
              <a:rPr lang="de-DE" sz="4400" b="1" kern="100" dirty="0">
                <a:effectLst/>
                <a:latin typeface="Courier New" panose="02070309020205020404" pitchFamily="49" charset="0"/>
                <a:ea typeface="Calibri" panose="020F0502020204030204" pitchFamily="34" charset="0"/>
                <a:cs typeface="Times New Roman" panose="02020603050405020304" pitchFamily="18" charset="0"/>
              </a:rPr>
              <a:t>Options und Padding</a:t>
            </a:r>
            <a:r>
              <a:rPr lang="de-DE" b="1" kern="100" dirty="0">
                <a:latin typeface="Courier New" panose="02070309020205020404" pitchFamily="49" charset="0"/>
                <a:ea typeface="Calibri" panose="020F0502020204030204" pitchFamily="34" charset="0"/>
                <a:cs typeface="Times New Roman" panose="02020603050405020304" pitchFamily="18" charset="0"/>
              </a:rPr>
              <a:t> -2-</a:t>
            </a:r>
            <a:endParaRPr lang="de-DE" dirty="0"/>
          </a:p>
        </p:txBody>
      </p:sp>
      <p:sp>
        <p:nvSpPr>
          <p:cNvPr id="3" name="Inhaltsplatzhalter 2">
            <a:extLst>
              <a:ext uri="{FF2B5EF4-FFF2-40B4-BE49-F238E27FC236}">
                <a16:creationId xmlns:a16="http://schemas.microsoft.com/office/drawing/2014/main" id="{CA2FE2CE-4790-2DC9-C904-6A87F522D04D}"/>
              </a:ext>
            </a:extLst>
          </p:cNvPr>
          <p:cNvSpPr>
            <a:spLocks noGrp="1"/>
          </p:cNvSpPr>
          <p:nvPr>
            <p:ph idx="1"/>
          </p:nvPr>
        </p:nvSpPr>
        <p:spPr>
          <a:xfrm>
            <a:off x="838200" y="1418253"/>
            <a:ext cx="10515600" cy="4758710"/>
          </a:xfrm>
        </p:spPr>
        <p:txBody>
          <a:bodyPr>
            <a:normAutofit lnSpcReduction="10000"/>
          </a:bodyPr>
          <a:lstStyle/>
          <a:p>
            <a:r>
              <a:rPr lang="de-DE" kern="100" dirty="0" err="1">
                <a:effectLst/>
                <a:latin typeface="Courier New" panose="02070309020205020404" pitchFamily="49" charset="0"/>
                <a:ea typeface="Calibri" panose="020F0502020204030204" pitchFamily="34" charset="0"/>
                <a:cs typeface="Times New Roman" panose="02020603050405020304" pitchFamily="18" charset="0"/>
              </a:rPr>
              <a:t>Strict</a:t>
            </a:r>
            <a:r>
              <a:rPr lang="de-DE" kern="100" dirty="0">
                <a:effectLst/>
                <a:latin typeface="Courier New" panose="02070309020205020404" pitchFamily="49" charset="0"/>
                <a:ea typeface="Calibri" panose="020F0502020204030204" pitchFamily="34" charset="0"/>
                <a:cs typeface="Times New Roman" panose="02020603050405020304" pitchFamily="18" charset="0"/>
              </a:rPr>
              <a:t> Routing </a:t>
            </a:r>
          </a:p>
          <a:p>
            <a:pPr lvl="1"/>
            <a:r>
              <a:rPr lang="de-DE" sz="2000" kern="100" dirty="0">
                <a:effectLst/>
                <a:latin typeface="Courier New" panose="02070309020205020404" pitchFamily="49" charset="0"/>
                <a:ea typeface="Calibri" panose="020F0502020204030204" pitchFamily="34" charset="0"/>
                <a:cs typeface="Times New Roman" panose="02020603050405020304" pitchFamily="18" charset="0"/>
              </a:rPr>
              <a:t>Option gibt den gesamten Pfad an, welchen das Paket durchlaufen muss</a:t>
            </a:r>
          </a:p>
          <a:p>
            <a:r>
              <a:rPr lang="de-DE" kern="100" dirty="0">
                <a:effectLst/>
                <a:latin typeface="Courier New" panose="02070309020205020404" pitchFamily="49" charset="0"/>
                <a:ea typeface="Calibri" panose="020F0502020204030204" pitchFamily="34" charset="0"/>
                <a:cs typeface="Times New Roman" panose="02020603050405020304" pitchFamily="18" charset="0"/>
              </a:rPr>
              <a:t>Free Routing</a:t>
            </a:r>
          </a:p>
          <a:p>
            <a:pPr lvl="1"/>
            <a:r>
              <a:rPr lang="de-DE" sz="2000" kern="100" dirty="0">
                <a:effectLst/>
                <a:latin typeface="Courier New" panose="02070309020205020404" pitchFamily="49" charset="0"/>
                <a:ea typeface="Calibri" panose="020F0502020204030204" pitchFamily="34" charset="0"/>
                <a:cs typeface="Times New Roman" panose="02020603050405020304" pitchFamily="18" charset="0"/>
              </a:rPr>
              <a:t>Option gibt eine Liste von Routern an, die vom Paket nicht verfehlt werden dürfen</a:t>
            </a:r>
          </a:p>
          <a:p>
            <a:r>
              <a:rPr lang="de-DE" kern="100" dirty="0" err="1">
                <a:effectLst/>
                <a:latin typeface="Courier New" panose="02070309020205020404" pitchFamily="49" charset="0"/>
                <a:ea typeface="Calibri" panose="020F0502020204030204" pitchFamily="34" charset="0"/>
                <a:cs typeface="Times New Roman" panose="02020603050405020304" pitchFamily="18" charset="0"/>
              </a:rPr>
              <a:t>Record</a:t>
            </a:r>
            <a:r>
              <a:rPr lang="de-DE" kern="100" dirty="0">
                <a:effectLst/>
                <a:latin typeface="Courier New" panose="02070309020205020404" pitchFamily="49" charset="0"/>
                <a:ea typeface="Calibri" panose="020F0502020204030204" pitchFamily="34" charset="0"/>
                <a:cs typeface="Times New Roman" panose="02020603050405020304" pitchFamily="18" charset="0"/>
              </a:rPr>
              <a:t> Route</a:t>
            </a:r>
          </a:p>
          <a:p>
            <a:pPr lvl="1"/>
            <a:r>
              <a:rPr lang="de-DE" sz="2000" kern="100" dirty="0">
                <a:effectLst/>
                <a:latin typeface="Courier New" panose="02070309020205020404" pitchFamily="49" charset="0"/>
                <a:ea typeface="Calibri" panose="020F0502020204030204" pitchFamily="34" charset="0"/>
                <a:cs typeface="Times New Roman" panose="02020603050405020304" pitchFamily="18" charset="0"/>
              </a:rPr>
              <a:t>Lässt die gesamte Route aufzeichnen (Heute reicht die Größe des Option-Feldes meist nicht mehr dafür aus)</a:t>
            </a:r>
          </a:p>
          <a:p>
            <a:r>
              <a:rPr lang="de-DE" kern="100" dirty="0">
                <a:effectLst/>
                <a:latin typeface="Courier New" panose="02070309020205020404" pitchFamily="49" charset="0"/>
                <a:ea typeface="Calibri" panose="020F0502020204030204" pitchFamily="34" charset="0"/>
                <a:cs typeface="Times New Roman" panose="02020603050405020304" pitchFamily="18" charset="0"/>
              </a:rPr>
              <a:t>Time Stamp</a:t>
            </a:r>
          </a:p>
          <a:p>
            <a:pPr lvl="1"/>
            <a:r>
              <a:rPr lang="de-DE" sz="2000" kern="100" dirty="0">
                <a:effectLst/>
                <a:latin typeface="Courier New" panose="02070309020205020404" pitchFamily="49" charset="0"/>
                <a:ea typeface="Calibri" panose="020F0502020204030204" pitchFamily="34" charset="0"/>
                <a:cs typeface="Times New Roman" panose="02020603050405020304" pitchFamily="18" charset="0"/>
              </a:rPr>
              <a:t>Zeitstempel</a:t>
            </a:r>
          </a:p>
          <a:p>
            <a:r>
              <a:rPr lang="de-DE" kern="100" dirty="0">
                <a:effectLst/>
                <a:latin typeface="Courier New" panose="02070309020205020404" pitchFamily="49" charset="0"/>
                <a:ea typeface="Calibri" panose="020F0502020204030204" pitchFamily="34" charset="0"/>
                <a:cs typeface="Times New Roman" panose="02020603050405020304" pitchFamily="18" charset="0"/>
              </a:rPr>
              <a:t>Security</a:t>
            </a:r>
          </a:p>
          <a:p>
            <a:pPr lvl="1"/>
            <a:r>
              <a:rPr lang="de-DE" sz="2000" kern="100" dirty="0">
                <a:effectLst/>
                <a:latin typeface="Courier New" panose="02070309020205020404" pitchFamily="49" charset="0"/>
                <a:ea typeface="Calibri" panose="020F0502020204030204" pitchFamily="34" charset="0"/>
                <a:cs typeface="Times New Roman" panose="02020603050405020304" pitchFamily="18" charset="0"/>
              </a:rPr>
              <a:t>Bezeichnet, wie geheim das Paket ist</a:t>
            </a:r>
          </a:p>
          <a:p>
            <a:pPr marL="0" indent="0">
              <a:buNone/>
            </a:pPr>
            <a:endParaRPr lang="de-DE" dirty="0"/>
          </a:p>
        </p:txBody>
      </p:sp>
      <p:sp>
        <p:nvSpPr>
          <p:cNvPr id="4" name="Fußzeilenplatzhalter 3">
            <a:extLst>
              <a:ext uri="{FF2B5EF4-FFF2-40B4-BE49-F238E27FC236}">
                <a16:creationId xmlns:a16="http://schemas.microsoft.com/office/drawing/2014/main" id="{892E48A5-E729-19EA-7CCD-34E43B1C0493}"/>
              </a:ext>
            </a:extLst>
          </p:cNvPr>
          <p:cNvSpPr>
            <a:spLocks noGrp="1"/>
          </p:cNvSpPr>
          <p:nvPr>
            <p:ph type="ftr" sz="quarter" idx="11"/>
          </p:nvPr>
        </p:nvSpPr>
        <p:spPr/>
        <p:txBody>
          <a:bodyPr/>
          <a:lstStyle/>
          <a:p>
            <a:r>
              <a:rPr lang="de-DE"/>
              <a:t>IPV4 Header - Aufbereitet von Bernd Thul</a:t>
            </a:r>
          </a:p>
        </p:txBody>
      </p:sp>
      <p:sp>
        <p:nvSpPr>
          <p:cNvPr id="5" name="Foliennummernplatzhalter 4">
            <a:extLst>
              <a:ext uri="{FF2B5EF4-FFF2-40B4-BE49-F238E27FC236}">
                <a16:creationId xmlns:a16="http://schemas.microsoft.com/office/drawing/2014/main" id="{383C3D4F-04BD-CA18-E274-ECA6B6D98102}"/>
              </a:ext>
            </a:extLst>
          </p:cNvPr>
          <p:cNvSpPr>
            <a:spLocks noGrp="1"/>
          </p:cNvSpPr>
          <p:nvPr>
            <p:ph type="sldNum" sz="quarter" idx="12"/>
          </p:nvPr>
        </p:nvSpPr>
        <p:spPr/>
        <p:txBody>
          <a:bodyPr/>
          <a:lstStyle/>
          <a:p>
            <a:fld id="{CC86A1BA-8B06-45B8-B0CB-316C9ACA5915}" type="slidenum">
              <a:rPr lang="de-DE" smtClean="0"/>
              <a:t>12</a:t>
            </a:fld>
            <a:endParaRPr lang="de-DE"/>
          </a:p>
        </p:txBody>
      </p:sp>
    </p:spTree>
    <p:extLst>
      <p:ext uri="{BB962C8B-B14F-4D97-AF65-F5344CB8AC3E}">
        <p14:creationId xmlns:p14="http://schemas.microsoft.com/office/powerpoint/2010/main" val="2683739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035376-FDB2-43BC-5AC1-FDD1942B209D}"/>
              </a:ext>
            </a:extLst>
          </p:cNvPr>
          <p:cNvSpPr>
            <a:spLocks noGrp="1"/>
          </p:cNvSpPr>
          <p:nvPr>
            <p:ph type="title"/>
          </p:nvPr>
        </p:nvSpPr>
        <p:spPr>
          <a:xfrm>
            <a:off x="838200" y="365126"/>
            <a:ext cx="10515600" cy="689234"/>
          </a:xfrm>
        </p:spPr>
        <p:txBody>
          <a:bodyPr>
            <a:normAutofit fontScale="90000"/>
          </a:bodyPr>
          <a:lstStyle/>
          <a:p>
            <a:r>
              <a:rPr lang="de-DE" sz="4400" b="1" kern="100" dirty="0">
                <a:effectLst/>
                <a:latin typeface="Courier New" panose="02070309020205020404" pitchFamily="49" charset="0"/>
                <a:ea typeface="Calibri" panose="020F0502020204030204" pitchFamily="34" charset="0"/>
                <a:cs typeface="Times New Roman" panose="02020603050405020304" pitchFamily="18" charset="0"/>
              </a:rPr>
              <a:t>Erläuterung für IPv4</a:t>
            </a:r>
            <a:endParaRPr lang="de-DE" dirty="0"/>
          </a:p>
        </p:txBody>
      </p:sp>
      <p:sp>
        <p:nvSpPr>
          <p:cNvPr id="3" name="Inhaltsplatzhalter 2">
            <a:extLst>
              <a:ext uri="{FF2B5EF4-FFF2-40B4-BE49-F238E27FC236}">
                <a16:creationId xmlns:a16="http://schemas.microsoft.com/office/drawing/2014/main" id="{07604ABA-07D9-BAC4-FB96-0A7826188FFD}"/>
              </a:ext>
            </a:extLst>
          </p:cNvPr>
          <p:cNvSpPr>
            <a:spLocks noGrp="1"/>
          </p:cNvSpPr>
          <p:nvPr>
            <p:ph idx="1"/>
          </p:nvPr>
        </p:nvSpPr>
        <p:spPr/>
        <p:txBody>
          <a:bodyPr>
            <a:normAutofit lnSpcReduction="10000"/>
          </a:bodyPr>
          <a:lstStyle/>
          <a:p>
            <a:r>
              <a:rPr lang="de-DE" sz="2000" b="1" kern="100" dirty="0">
                <a:effectLst/>
                <a:latin typeface="Courier New" panose="02070309020205020404" pitchFamily="49" charset="0"/>
                <a:ea typeface="Calibri" panose="020F0502020204030204" pitchFamily="34" charset="0"/>
                <a:cs typeface="Times New Roman" panose="02020603050405020304" pitchFamily="18" charset="0"/>
              </a:rPr>
              <a:t>Version</a:t>
            </a:r>
            <a:endParaRPr lang="de-DE" sz="2000" kern="100" dirty="0">
              <a:effectLst/>
              <a:latin typeface="Courier New" panose="02070309020205020404" pitchFamily="49" charset="0"/>
              <a:ea typeface="Calibri" panose="020F0502020204030204" pitchFamily="34" charset="0"/>
              <a:cs typeface="Times New Roman" panose="02020603050405020304" pitchFamily="18" charset="0"/>
            </a:endParaRPr>
          </a:p>
          <a:p>
            <a:r>
              <a:rPr lang="de-DE" sz="2000" kern="100" dirty="0">
                <a:effectLst/>
                <a:latin typeface="Courier New" panose="02070309020205020404" pitchFamily="49" charset="0"/>
                <a:ea typeface="Calibri" panose="020F0502020204030204" pitchFamily="34" charset="0"/>
                <a:cs typeface="Times New Roman" panose="02020603050405020304" pitchFamily="18" charset="0"/>
              </a:rPr>
              <a:t>4 Bit groß. Die IP-Version. Hierbei sind </a:t>
            </a:r>
            <a:r>
              <a:rPr lang="de-DE" sz="2000" u="sng" kern="100" dirty="0">
                <a:solidFill>
                  <a:srgbClr val="0563C1"/>
                </a:solidFill>
                <a:effectLst/>
                <a:latin typeface="Courier New" panose="02070309020205020404" pitchFamily="49" charset="0"/>
                <a:ea typeface="Calibri" panose="020F0502020204030204" pitchFamily="34" charset="0"/>
                <a:cs typeface="Times New Roman" panose="02020603050405020304" pitchFamily="18" charset="0"/>
                <a:hlinkClick r:id="rId2" tooltip="IPv4"/>
              </a:rPr>
              <a:t>Version 4</a:t>
            </a:r>
            <a:r>
              <a:rPr lang="de-DE" sz="2000" kern="100" dirty="0">
                <a:effectLst/>
                <a:latin typeface="Courier New" panose="02070309020205020404" pitchFamily="49" charset="0"/>
                <a:ea typeface="Calibri" panose="020F0502020204030204" pitchFamily="34" charset="0"/>
                <a:cs typeface="Times New Roman" panose="02020603050405020304" pitchFamily="18" charset="0"/>
              </a:rPr>
              <a:t> und </a:t>
            </a:r>
            <a:r>
              <a:rPr lang="de-DE" sz="2000" u="sng" kern="100" dirty="0">
                <a:solidFill>
                  <a:srgbClr val="0563C1"/>
                </a:solidFill>
                <a:effectLst/>
                <a:latin typeface="Courier New" panose="02070309020205020404" pitchFamily="49" charset="0"/>
                <a:ea typeface="Calibri" panose="020F0502020204030204" pitchFamily="34" charset="0"/>
                <a:cs typeface="Times New Roman" panose="02020603050405020304" pitchFamily="18" charset="0"/>
                <a:hlinkClick r:id="rId3" tooltip="IPv6"/>
              </a:rPr>
              <a:t>Version 6</a:t>
            </a:r>
            <a:r>
              <a:rPr lang="de-DE" sz="2000" kern="100" dirty="0">
                <a:effectLst/>
                <a:latin typeface="Courier New" panose="02070309020205020404" pitchFamily="49" charset="0"/>
                <a:ea typeface="Calibri" panose="020F0502020204030204" pitchFamily="34" charset="0"/>
                <a:cs typeface="Times New Roman" panose="02020603050405020304" pitchFamily="18" charset="0"/>
              </a:rPr>
              <a:t> zurzeit möglich, wobei Version 4 die im Internet meistgenutzte ist. </a:t>
            </a:r>
          </a:p>
          <a:p>
            <a:r>
              <a:rPr lang="de-DE" sz="2000" b="1" kern="100" dirty="0">
                <a:effectLst/>
                <a:latin typeface="Courier New" panose="02070309020205020404" pitchFamily="49" charset="0"/>
                <a:ea typeface="Calibri" panose="020F0502020204030204" pitchFamily="34" charset="0"/>
                <a:cs typeface="Times New Roman" panose="02020603050405020304" pitchFamily="18" charset="0"/>
              </a:rPr>
              <a:t>IHL (Internet Header </a:t>
            </a:r>
            <a:r>
              <a:rPr lang="de-DE" sz="2000" b="1" kern="100" dirty="0" err="1">
                <a:effectLst/>
                <a:latin typeface="Courier New" panose="02070309020205020404" pitchFamily="49" charset="0"/>
                <a:ea typeface="Calibri" panose="020F0502020204030204" pitchFamily="34" charset="0"/>
                <a:cs typeface="Times New Roman" panose="02020603050405020304" pitchFamily="18" charset="0"/>
              </a:rPr>
              <a:t>Length</a:t>
            </a:r>
            <a:r>
              <a:rPr lang="de-DE" sz="2000" b="1" kern="100" dirty="0">
                <a:effectLst/>
                <a:latin typeface="Courier New" panose="02070309020205020404" pitchFamily="49" charset="0"/>
                <a:ea typeface="Calibri" panose="020F0502020204030204" pitchFamily="34" charset="0"/>
                <a:cs typeface="Times New Roman" panose="02020603050405020304" pitchFamily="18" charset="0"/>
              </a:rPr>
              <a:t>)</a:t>
            </a:r>
            <a:endParaRPr lang="de-DE" sz="2000" kern="100" dirty="0">
              <a:effectLst/>
              <a:latin typeface="Courier New" panose="02070309020205020404" pitchFamily="49" charset="0"/>
              <a:ea typeface="Calibri" panose="020F0502020204030204" pitchFamily="34" charset="0"/>
              <a:cs typeface="Times New Roman" panose="02020603050405020304" pitchFamily="18" charset="0"/>
            </a:endParaRPr>
          </a:p>
          <a:p>
            <a:r>
              <a:rPr lang="de-DE" sz="2000" kern="100" dirty="0">
                <a:effectLst/>
                <a:latin typeface="Courier New" panose="02070309020205020404" pitchFamily="49" charset="0"/>
                <a:ea typeface="Calibri" panose="020F0502020204030204" pitchFamily="34" charset="0"/>
                <a:cs typeface="Times New Roman" panose="02020603050405020304" pitchFamily="18" charset="0"/>
              </a:rPr>
              <a:t>4 Bit groß. Die gesamte Länge des IP-Kopfdatenbereiches wird in Vielfachen von 32 Bit angegeben. Steht hier also eine 5, so ist der Kopfdatenbereich 5 mal 32 Bit gleich 160 Bit oder 20 Byte lang, was auch die Minimallänge für den IP-Kopfdatenbereich ist (das Options-Feld ist optional) und dadurch anzeigt, wo die Nutzdaten beginnen. </a:t>
            </a:r>
          </a:p>
          <a:p>
            <a:r>
              <a:rPr lang="de-DE" sz="2000" kern="100" dirty="0">
                <a:effectLst/>
                <a:latin typeface="Courier New" panose="02070309020205020404" pitchFamily="49" charset="0"/>
                <a:ea typeface="Calibri" panose="020F0502020204030204" pitchFamily="34" charset="0"/>
                <a:cs typeface="Times New Roman" panose="02020603050405020304" pitchFamily="18" charset="0"/>
              </a:rPr>
              <a:t>n1 bis </a:t>
            </a:r>
            <a:r>
              <a:rPr lang="de-DE" sz="2000" kern="100" dirty="0" err="1">
                <a:effectLst/>
                <a:latin typeface="Courier New" panose="02070309020205020404" pitchFamily="49" charset="0"/>
                <a:ea typeface="Calibri" panose="020F0502020204030204" pitchFamily="34" charset="0"/>
                <a:cs typeface="Times New Roman" panose="02020603050405020304" pitchFamily="18" charset="0"/>
              </a:rPr>
              <a:t>nx</a:t>
            </a:r>
            <a:r>
              <a:rPr lang="de-DE" sz="2000" kern="100" dirty="0">
                <a:effectLst/>
                <a:latin typeface="Courier New" panose="02070309020205020404" pitchFamily="49" charset="0"/>
                <a:ea typeface="Calibri" panose="020F0502020204030204" pitchFamily="34" charset="0"/>
                <a:cs typeface="Times New Roman" panose="02020603050405020304" pitchFamily="18" charset="0"/>
              </a:rPr>
              <a:t> sind Optionen </a:t>
            </a:r>
          </a:p>
          <a:p>
            <a:r>
              <a:rPr lang="de-DE" sz="2000" kern="100" dirty="0">
                <a:effectLst/>
                <a:latin typeface="Courier New" panose="02070309020205020404" pitchFamily="49" charset="0"/>
                <a:ea typeface="Calibri" panose="020F0502020204030204" pitchFamily="34" charset="0"/>
                <a:cs typeface="Times New Roman" panose="02020603050405020304" pitchFamily="18" charset="0"/>
              </a:rPr>
              <a:t>Gesamtlänge des Headers = (5 · 32) + (Länge(n1) + … + Länge(</a:t>
            </a:r>
            <a:r>
              <a:rPr lang="de-DE" sz="2000" kern="100" dirty="0" err="1">
                <a:effectLst/>
                <a:latin typeface="Courier New" panose="02070309020205020404" pitchFamily="49" charset="0"/>
                <a:ea typeface="Calibri" panose="020F0502020204030204" pitchFamily="34" charset="0"/>
                <a:cs typeface="Times New Roman" panose="02020603050405020304" pitchFamily="18" charset="0"/>
              </a:rPr>
              <a:t>nx</a:t>
            </a:r>
            <a:r>
              <a:rPr lang="de-DE" sz="2000" kern="100" dirty="0">
                <a:effectLst/>
                <a:latin typeface="Courier New" panose="02070309020205020404" pitchFamily="49" charset="0"/>
                <a:ea typeface="Calibri" panose="020F0502020204030204" pitchFamily="34" charset="0"/>
                <a:cs typeface="Times New Roman" panose="02020603050405020304" pitchFamily="18" charset="0"/>
              </a:rPr>
              <a:t>) + </a:t>
            </a:r>
            <a:r>
              <a:rPr lang="de-DE" sz="2000" u="sng" kern="100" dirty="0">
                <a:solidFill>
                  <a:srgbClr val="0563C1"/>
                </a:solidFill>
                <a:effectLst/>
                <a:latin typeface="Courier New" panose="02070309020205020404" pitchFamily="49" charset="0"/>
                <a:ea typeface="Calibri" panose="020F0502020204030204" pitchFamily="34" charset="0"/>
                <a:cs typeface="Times New Roman" panose="02020603050405020304" pitchFamily="18" charset="0"/>
                <a:hlinkClick r:id="rId4" tooltip="Padding (Informatik)"/>
              </a:rPr>
              <a:t>Padding</a:t>
            </a:r>
            <a:r>
              <a:rPr lang="de-DE" sz="2000" kern="100" dirty="0">
                <a:effectLst/>
                <a:latin typeface="Courier New" panose="02070309020205020404" pitchFamily="49" charset="0"/>
                <a:ea typeface="Calibri" panose="020F0502020204030204" pitchFamily="34" charset="0"/>
                <a:cs typeface="Times New Roman" panose="02020603050405020304" pitchFamily="18" charset="0"/>
              </a:rPr>
              <a:t> auf 32 Bit) </a:t>
            </a:r>
          </a:p>
          <a:p>
            <a:pPr marL="0" indent="0">
              <a:buNone/>
            </a:pPr>
            <a:endParaRPr lang="de-DE" dirty="0"/>
          </a:p>
        </p:txBody>
      </p:sp>
      <p:sp>
        <p:nvSpPr>
          <p:cNvPr id="4" name="Fußzeilenplatzhalter 3">
            <a:extLst>
              <a:ext uri="{FF2B5EF4-FFF2-40B4-BE49-F238E27FC236}">
                <a16:creationId xmlns:a16="http://schemas.microsoft.com/office/drawing/2014/main" id="{640E3CE7-5FE1-EF72-6FE7-55134D123F58}"/>
              </a:ext>
            </a:extLst>
          </p:cNvPr>
          <p:cNvSpPr>
            <a:spLocks noGrp="1"/>
          </p:cNvSpPr>
          <p:nvPr>
            <p:ph type="ftr" sz="quarter" idx="11"/>
          </p:nvPr>
        </p:nvSpPr>
        <p:spPr/>
        <p:txBody>
          <a:bodyPr/>
          <a:lstStyle/>
          <a:p>
            <a:r>
              <a:rPr lang="de-DE"/>
              <a:t>IPV4 Header - Aufbereitet von Bernd Thul</a:t>
            </a:r>
          </a:p>
        </p:txBody>
      </p:sp>
      <p:sp>
        <p:nvSpPr>
          <p:cNvPr id="5" name="Foliennummernplatzhalter 4">
            <a:extLst>
              <a:ext uri="{FF2B5EF4-FFF2-40B4-BE49-F238E27FC236}">
                <a16:creationId xmlns:a16="http://schemas.microsoft.com/office/drawing/2014/main" id="{F6621F8B-CCA9-4E01-1E7D-2B2F50379E58}"/>
              </a:ext>
            </a:extLst>
          </p:cNvPr>
          <p:cNvSpPr>
            <a:spLocks noGrp="1"/>
          </p:cNvSpPr>
          <p:nvPr>
            <p:ph type="sldNum" sz="quarter" idx="12"/>
          </p:nvPr>
        </p:nvSpPr>
        <p:spPr/>
        <p:txBody>
          <a:bodyPr/>
          <a:lstStyle/>
          <a:p>
            <a:fld id="{CC86A1BA-8B06-45B8-B0CB-316C9ACA5915}" type="slidenum">
              <a:rPr lang="de-DE" smtClean="0"/>
              <a:t>2</a:t>
            </a:fld>
            <a:endParaRPr lang="de-DE"/>
          </a:p>
        </p:txBody>
      </p:sp>
    </p:spTree>
    <p:extLst>
      <p:ext uri="{BB962C8B-B14F-4D97-AF65-F5344CB8AC3E}">
        <p14:creationId xmlns:p14="http://schemas.microsoft.com/office/powerpoint/2010/main" val="3508018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5D561A-21E7-CFE5-136C-F5407C9773C0}"/>
              </a:ext>
            </a:extLst>
          </p:cNvPr>
          <p:cNvSpPr>
            <a:spLocks noGrp="1"/>
          </p:cNvSpPr>
          <p:nvPr>
            <p:ph type="title"/>
          </p:nvPr>
        </p:nvSpPr>
        <p:spPr>
          <a:xfrm>
            <a:off x="838200" y="365126"/>
            <a:ext cx="10515600" cy="717226"/>
          </a:xfrm>
        </p:spPr>
        <p:txBody>
          <a:bodyPr/>
          <a:lstStyle/>
          <a:p>
            <a:r>
              <a:rPr lang="de-DE" sz="4400" b="1" kern="100" dirty="0">
                <a:effectLst/>
                <a:latin typeface="Courier New" panose="02070309020205020404" pitchFamily="49" charset="0"/>
                <a:ea typeface="Calibri" panose="020F0502020204030204" pitchFamily="34" charset="0"/>
                <a:cs typeface="Times New Roman" panose="02020603050405020304" pitchFamily="18" charset="0"/>
              </a:rPr>
              <a:t>TOS (Type </a:t>
            </a:r>
            <a:r>
              <a:rPr lang="de-DE" sz="4400" b="1" kern="100" dirty="0" err="1">
                <a:effectLst/>
                <a:latin typeface="Courier New" panose="02070309020205020404" pitchFamily="49" charset="0"/>
                <a:ea typeface="Calibri" panose="020F0502020204030204" pitchFamily="34" charset="0"/>
                <a:cs typeface="Times New Roman" panose="02020603050405020304" pitchFamily="18" charset="0"/>
              </a:rPr>
              <a:t>of</a:t>
            </a:r>
            <a:r>
              <a:rPr lang="de-DE" sz="4400" b="1" kern="100" dirty="0">
                <a:effectLst/>
                <a:latin typeface="Courier New" panose="02070309020205020404" pitchFamily="49" charset="0"/>
                <a:ea typeface="Calibri" panose="020F0502020204030204" pitchFamily="34" charset="0"/>
                <a:cs typeface="Times New Roman" panose="02020603050405020304" pitchFamily="18" charset="0"/>
              </a:rPr>
              <a:t> Service)</a:t>
            </a:r>
            <a:endParaRPr lang="de-DE" dirty="0"/>
          </a:p>
        </p:txBody>
      </p:sp>
      <p:sp>
        <p:nvSpPr>
          <p:cNvPr id="3" name="Inhaltsplatzhalter 2">
            <a:extLst>
              <a:ext uri="{FF2B5EF4-FFF2-40B4-BE49-F238E27FC236}">
                <a16:creationId xmlns:a16="http://schemas.microsoft.com/office/drawing/2014/main" id="{37AEBE95-8206-740C-AEFA-046C8336C531}"/>
              </a:ext>
            </a:extLst>
          </p:cNvPr>
          <p:cNvSpPr>
            <a:spLocks noGrp="1"/>
          </p:cNvSpPr>
          <p:nvPr>
            <p:ph idx="1"/>
          </p:nvPr>
        </p:nvSpPr>
        <p:spPr>
          <a:xfrm>
            <a:off x="838200" y="1082352"/>
            <a:ext cx="10515600" cy="5094611"/>
          </a:xfrm>
        </p:spPr>
        <p:txBody>
          <a:bodyPr>
            <a:normAutofit/>
          </a:bodyPr>
          <a:lstStyle/>
          <a:p>
            <a:r>
              <a:rPr lang="de-DE" kern="100" dirty="0">
                <a:effectLst/>
                <a:latin typeface="Courier New" panose="02070309020205020404" pitchFamily="49" charset="0"/>
                <a:ea typeface="Calibri" panose="020F0502020204030204" pitchFamily="34" charset="0"/>
                <a:cs typeface="Times New Roman" panose="02020603050405020304" pitchFamily="18" charset="0"/>
              </a:rPr>
              <a:t>8 Bit groß. Das Feld kann für die Priorisierung von IP-Datenpaketen gesetzt und ausgewertet werden (</a:t>
            </a:r>
            <a:r>
              <a:rPr lang="de-DE" u="sng" kern="100" dirty="0">
                <a:solidFill>
                  <a:srgbClr val="0563C1"/>
                </a:solidFill>
                <a:effectLst/>
                <a:latin typeface="Courier New" panose="02070309020205020404" pitchFamily="49" charset="0"/>
                <a:ea typeface="Calibri" panose="020F0502020204030204" pitchFamily="34" charset="0"/>
                <a:cs typeface="Times New Roman" panose="02020603050405020304" pitchFamily="18" charset="0"/>
                <a:hlinkClick r:id="rId2" tooltip="Quality of Service"/>
              </a:rPr>
              <a:t>Quality </a:t>
            </a:r>
            <a:r>
              <a:rPr lang="de-DE" u="sng" kern="100" dirty="0" err="1">
                <a:solidFill>
                  <a:srgbClr val="0563C1"/>
                </a:solidFill>
                <a:effectLst/>
                <a:latin typeface="Courier New" panose="02070309020205020404" pitchFamily="49" charset="0"/>
                <a:ea typeface="Calibri" panose="020F0502020204030204" pitchFamily="34" charset="0"/>
                <a:cs typeface="Times New Roman" panose="02020603050405020304" pitchFamily="18" charset="0"/>
                <a:hlinkClick r:id="rId2" tooltip="Quality of Service"/>
              </a:rPr>
              <a:t>of</a:t>
            </a:r>
            <a:r>
              <a:rPr lang="de-DE" u="sng" kern="100" dirty="0">
                <a:solidFill>
                  <a:srgbClr val="0563C1"/>
                </a:solidFill>
                <a:effectLst/>
                <a:latin typeface="Courier New" panose="02070309020205020404" pitchFamily="49" charset="0"/>
                <a:ea typeface="Calibri" panose="020F0502020204030204" pitchFamily="34" charset="0"/>
                <a:cs typeface="Times New Roman" panose="02020603050405020304" pitchFamily="18" charset="0"/>
                <a:hlinkClick r:id="rId2" tooltip="Quality of Service"/>
              </a:rPr>
              <a:t> Service</a:t>
            </a:r>
            <a:r>
              <a:rPr lang="de-DE" kern="100" dirty="0">
                <a:effectLst/>
                <a:latin typeface="Courier New" panose="02070309020205020404" pitchFamily="49" charset="0"/>
                <a:ea typeface="Calibri" panose="020F0502020204030204" pitchFamily="34" charset="0"/>
                <a:cs typeface="Times New Roman" panose="02020603050405020304" pitchFamily="18" charset="0"/>
              </a:rPr>
              <a:t>). </a:t>
            </a:r>
          </a:p>
          <a:p>
            <a:r>
              <a:rPr lang="de-DE" kern="100" dirty="0">
                <a:effectLst/>
                <a:latin typeface="Courier New" panose="02070309020205020404" pitchFamily="49" charset="0"/>
                <a:ea typeface="Calibri" panose="020F0502020204030204" pitchFamily="34" charset="0"/>
                <a:cs typeface="Times New Roman" panose="02020603050405020304" pitchFamily="18" charset="0"/>
              </a:rPr>
              <a:t>Seit September 2001 (RFC 3168</a:t>
            </a:r>
            <a:r>
              <a:rPr lang="de-DE" u="sng" kern="100" baseline="30000" dirty="0">
                <a:solidFill>
                  <a:srgbClr val="0563C1"/>
                </a:solidFill>
                <a:effectLst/>
                <a:latin typeface="Courier New" panose="02070309020205020404" pitchFamily="49" charset="0"/>
                <a:ea typeface="Calibri" panose="020F0502020204030204" pitchFamily="34" charset="0"/>
                <a:cs typeface="Times New Roman" panose="02020603050405020304" pitchFamily="18" charset="0"/>
                <a:hlinkClick r:id="rId3"/>
              </a:rPr>
              <a:t>[3]</a:t>
            </a:r>
            <a:r>
              <a:rPr lang="de-DE" kern="100" dirty="0">
                <a:effectLst/>
                <a:latin typeface="Courier New" panose="02070309020205020404" pitchFamily="49" charset="0"/>
                <a:ea typeface="Calibri" panose="020F0502020204030204" pitchFamily="34" charset="0"/>
                <a:cs typeface="Times New Roman" panose="02020603050405020304" pitchFamily="18" charset="0"/>
              </a:rPr>
              <a:t>) gilt folgende Aufteilung: </a:t>
            </a:r>
          </a:p>
          <a:p>
            <a:r>
              <a:rPr lang="de-DE" kern="100" dirty="0">
                <a:effectLst/>
                <a:latin typeface="Courier New" panose="02070309020205020404" pitchFamily="49" charset="0"/>
                <a:ea typeface="Calibri" panose="020F0502020204030204" pitchFamily="34" charset="0"/>
                <a:cs typeface="Times New Roman" panose="02020603050405020304" pitchFamily="18" charset="0"/>
              </a:rPr>
              <a:t>Bits 0-5: DSCP (</a:t>
            </a:r>
            <a:r>
              <a:rPr lang="de-DE" kern="100" dirty="0" err="1">
                <a:effectLst/>
                <a:latin typeface="Courier New" panose="02070309020205020404" pitchFamily="49" charset="0"/>
                <a:ea typeface="Calibri" panose="020F0502020204030204" pitchFamily="34" charset="0"/>
                <a:cs typeface="Times New Roman" panose="02020603050405020304" pitchFamily="18" charset="0"/>
              </a:rPr>
              <a:t>Differentiated</a:t>
            </a:r>
            <a:r>
              <a:rPr lang="de-DE" kern="100" dirty="0">
                <a:effectLst/>
                <a:latin typeface="Courier New" panose="02070309020205020404" pitchFamily="49" charset="0"/>
                <a:ea typeface="Calibri" panose="020F0502020204030204" pitchFamily="34" charset="0"/>
                <a:cs typeface="Times New Roman" panose="02020603050405020304" pitchFamily="18" charset="0"/>
              </a:rPr>
              <a:t> Services Code Point)</a:t>
            </a:r>
          </a:p>
          <a:p>
            <a:r>
              <a:rPr lang="de-DE" kern="100" dirty="0">
                <a:effectLst/>
                <a:latin typeface="Courier New" panose="02070309020205020404" pitchFamily="49" charset="0"/>
                <a:ea typeface="Calibri" panose="020F0502020204030204" pitchFamily="34" charset="0"/>
                <a:cs typeface="Times New Roman" panose="02020603050405020304" pitchFamily="18" charset="0"/>
              </a:rPr>
              <a:t>Bits 6-7: ECN (Explicit </a:t>
            </a:r>
            <a:r>
              <a:rPr lang="de-DE" kern="100" dirty="0" err="1">
                <a:effectLst/>
                <a:latin typeface="Courier New" panose="02070309020205020404" pitchFamily="49" charset="0"/>
                <a:ea typeface="Calibri" panose="020F0502020204030204" pitchFamily="34" charset="0"/>
                <a:cs typeface="Times New Roman" panose="02020603050405020304" pitchFamily="18" charset="0"/>
              </a:rPr>
              <a:t>Congestion</a:t>
            </a:r>
            <a:r>
              <a:rPr lang="de-DE" kern="100" dirty="0">
                <a:effectLst/>
                <a:latin typeface="Courier New" panose="02070309020205020404" pitchFamily="49" charset="0"/>
                <a:ea typeface="Calibri" panose="020F0502020204030204" pitchFamily="34" charset="0"/>
                <a:cs typeface="Times New Roman" panose="02020603050405020304" pitchFamily="18" charset="0"/>
              </a:rPr>
              <a:t> </a:t>
            </a:r>
            <a:r>
              <a:rPr lang="de-DE" kern="100" dirty="0" err="1">
                <a:effectLst/>
                <a:latin typeface="Courier New" panose="02070309020205020404" pitchFamily="49" charset="0"/>
                <a:ea typeface="Calibri" panose="020F0502020204030204" pitchFamily="34" charset="0"/>
                <a:cs typeface="Times New Roman" panose="02020603050405020304" pitchFamily="18" charset="0"/>
              </a:rPr>
              <a:t>Notification</a:t>
            </a:r>
            <a:r>
              <a:rPr lang="de-DE" kern="100" dirty="0">
                <a:effectLst/>
                <a:latin typeface="Courier New" panose="02070309020205020404" pitchFamily="49" charset="0"/>
                <a:ea typeface="Calibri" panose="020F0502020204030204" pitchFamily="34" charset="0"/>
                <a:cs typeface="Times New Roman" panose="02020603050405020304" pitchFamily="18" charset="0"/>
              </a:rPr>
              <a:t> – IP-Staukontrolle)</a:t>
            </a:r>
          </a:p>
          <a:p>
            <a:pPr marL="0" indent="0">
              <a:buNone/>
            </a:pPr>
            <a:endParaRPr lang="de-DE" dirty="0"/>
          </a:p>
        </p:txBody>
      </p:sp>
      <p:sp>
        <p:nvSpPr>
          <p:cNvPr id="4" name="Fußzeilenplatzhalter 3">
            <a:extLst>
              <a:ext uri="{FF2B5EF4-FFF2-40B4-BE49-F238E27FC236}">
                <a16:creationId xmlns:a16="http://schemas.microsoft.com/office/drawing/2014/main" id="{370A2EE6-41B1-0E12-BF69-5027B36CDCDD}"/>
              </a:ext>
            </a:extLst>
          </p:cNvPr>
          <p:cNvSpPr>
            <a:spLocks noGrp="1"/>
          </p:cNvSpPr>
          <p:nvPr>
            <p:ph type="ftr" sz="quarter" idx="11"/>
          </p:nvPr>
        </p:nvSpPr>
        <p:spPr/>
        <p:txBody>
          <a:bodyPr/>
          <a:lstStyle/>
          <a:p>
            <a:r>
              <a:rPr lang="de-DE"/>
              <a:t>IPV4 Header - Aufbereitet von Bernd Thul</a:t>
            </a:r>
          </a:p>
        </p:txBody>
      </p:sp>
      <p:sp>
        <p:nvSpPr>
          <p:cNvPr id="5" name="Foliennummernplatzhalter 4">
            <a:extLst>
              <a:ext uri="{FF2B5EF4-FFF2-40B4-BE49-F238E27FC236}">
                <a16:creationId xmlns:a16="http://schemas.microsoft.com/office/drawing/2014/main" id="{3282B531-64CA-9118-7F02-8BE6E5D8750D}"/>
              </a:ext>
            </a:extLst>
          </p:cNvPr>
          <p:cNvSpPr>
            <a:spLocks noGrp="1"/>
          </p:cNvSpPr>
          <p:nvPr>
            <p:ph type="sldNum" sz="quarter" idx="12"/>
          </p:nvPr>
        </p:nvSpPr>
        <p:spPr/>
        <p:txBody>
          <a:bodyPr/>
          <a:lstStyle/>
          <a:p>
            <a:fld id="{CC86A1BA-8B06-45B8-B0CB-316C9ACA5915}" type="slidenum">
              <a:rPr lang="de-DE" smtClean="0"/>
              <a:t>3</a:t>
            </a:fld>
            <a:endParaRPr lang="de-DE"/>
          </a:p>
        </p:txBody>
      </p:sp>
    </p:spTree>
    <p:extLst>
      <p:ext uri="{BB962C8B-B14F-4D97-AF65-F5344CB8AC3E}">
        <p14:creationId xmlns:p14="http://schemas.microsoft.com/office/powerpoint/2010/main" val="2811853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35A747-4EDD-2140-6A85-C48D59F4A238}"/>
              </a:ext>
            </a:extLst>
          </p:cNvPr>
          <p:cNvSpPr>
            <a:spLocks noGrp="1"/>
          </p:cNvSpPr>
          <p:nvPr>
            <p:ph type="title"/>
          </p:nvPr>
        </p:nvSpPr>
        <p:spPr/>
        <p:txBody>
          <a:bodyPr/>
          <a:lstStyle/>
          <a:p>
            <a:r>
              <a:rPr lang="de-DE" sz="4400" b="1" kern="100" dirty="0">
                <a:effectLst/>
                <a:latin typeface="Courier New" panose="02070309020205020404" pitchFamily="49" charset="0"/>
                <a:ea typeface="Calibri" panose="020F0502020204030204" pitchFamily="34" charset="0"/>
                <a:cs typeface="Times New Roman" panose="02020603050405020304" pitchFamily="18" charset="0"/>
              </a:rPr>
              <a:t>Total </a:t>
            </a:r>
            <a:r>
              <a:rPr lang="de-DE" sz="4400" b="1" kern="100" dirty="0" err="1">
                <a:effectLst/>
                <a:latin typeface="Courier New" panose="02070309020205020404" pitchFamily="49" charset="0"/>
                <a:ea typeface="Calibri" panose="020F0502020204030204" pitchFamily="34" charset="0"/>
                <a:cs typeface="Times New Roman" panose="02020603050405020304" pitchFamily="18" charset="0"/>
              </a:rPr>
              <a:t>Length</a:t>
            </a:r>
            <a:r>
              <a:rPr lang="de-DE" b="1" kern="100" dirty="0">
                <a:latin typeface="Courier New" panose="02070309020205020404" pitchFamily="49" charset="0"/>
                <a:ea typeface="Calibri" panose="020F0502020204030204" pitchFamily="34" charset="0"/>
                <a:cs typeface="Times New Roman" panose="02020603050405020304" pitchFamily="18" charset="0"/>
              </a:rPr>
              <a:t> &amp; </a:t>
            </a:r>
            <a:r>
              <a:rPr lang="de-DE" sz="4400" b="1" kern="100" dirty="0" err="1">
                <a:effectLst/>
                <a:latin typeface="Courier New" panose="02070309020205020404" pitchFamily="49" charset="0"/>
                <a:ea typeface="Calibri" panose="020F0502020204030204" pitchFamily="34" charset="0"/>
                <a:cs typeface="Times New Roman" panose="02020603050405020304" pitchFamily="18" charset="0"/>
              </a:rPr>
              <a:t>Identification</a:t>
            </a:r>
            <a:endParaRPr lang="de-DE" dirty="0"/>
          </a:p>
        </p:txBody>
      </p:sp>
      <p:sp>
        <p:nvSpPr>
          <p:cNvPr id="3" name="Inhaltsplatzhalter 2">
            <a:extLst>
              <a:ext uri="{FF2B5EF4-FFF2-40B4-BE49-F238E27FC236}">
                <a16:creationId xmlns:a16="http://schemas.microsoft.com/office/drawing/2014/main" id="{4F9D6E75-5896-E44C-351B-AC6E9D06801A}"/>
              </a:ext>
            </a:extLst>
          </p:cNvPr>
          <p:cNvSpPr>
            <a:spLocks noGrp="1"/>
          </p:cNvSpPr>
          <p:nvPr>
            <p:ph idx="1"/>
          </p:nvPr>
        </p:nvSpPr>
        <p:spPr/>
        <p:txBody>
          <a:bodyPr>
            <a:normAutofit fontScale="92500" lnSpcReduction="10000"/>
          </a:bodyPr>
          <a:lstStyle/>
          <a:p>
            <a:r>
              <a:rPr lang="de-DE" sz="2400" b="1" kern="100" dirty="0">
                <a:effectLst/>
                <a:latin typeface="Courier New" panose="02070309020205020404" pitchFamily="49" charset="0"/>
                <a:ea typeface="Calibri" panose="020F0502020204030204" pitchFamily="34" charset="0"/>
                <a:cs typeface="Times New Roman" panose="02020603050405020304" pitchFamily="18" charset="0"/>
              </a:rPr>
              <a:t>Total </a:t>
            </a:r>
            <a:r>
              <a:rPr lang="de-DE" sz="2400" b="1" kern="100" dirty="0" err="1">
                <a:effectLst/>
                <a:latin typeface="Courier New" panose="02070309020205020404" pitchFamily="49" charset="0"/>
                <a:ea typeface="Calibri" panose="020F0502020204030204" pitchFamily="34" charset="0"/>
                <a:cs typeface="Times New Roman" panose="02020603050405020304" pitchFamily="18" charset="0"/>
              </a:rPr>
              <a:t>Length</a:t>
            </a:r>
            <a:endParaRPr lang="de-DE" sz="2400" kern="100" dirty="0">
              <a:effectLst/>
              <a:latin typeface="Courier New" panose="02070309020205020404" pitchFamily="49" charset="0"/>
              <a:ea typeface="Calibri" panose="020F0502020204030204" pitchFamily="34" charset="0"/>
              <a:cs typeface="Times New Roman" panose="02020603050405020304" pitchFamily="18" charset="0"/>
            </a:endParaRPr>
          </a:p>
          <a:p>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16 Bit groß. Gibt die Länge des gesamten Pakets (inkl. Kopfdaten) in Byte an. Daraus ergibt sich eine maximale Paketlänge von 65535 Byte (64 </a:t>
            </a:r>
            <a:r>
              <a:rPr lang="de-DE" sz="2400" u="sng" kern="100" dirty="0" err="1">
                <a:solidFill>
                  <a:srgbClr val="0563C1"/>
                </a:solidFill>
                <a:effectLst/>
                <a:latin typeface="Courier New" panose="02070309020205020404" pitchFamily="49" charset="0"/>
                <a:ea typeface="Calibri" panose="020F0502020204030204" pitchFamily="34" charset="0"/>
                <a:cs typeface="Times New Roman" panose="02020603050405020304" pitchFamily="18" charset="0"/>
                <a:hlinkClick r:id="rId2" tooltip="Byte"/>
              </a:rPr>
              <a:t>KiB</a:t>
            </a:r>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 − 1 B). Alle Hosts müssen Datagramme mit einer Länge von mindestens 576 Byte verarbeiten können. </a:t>
            </a:r>
          </a:p>
          <a:p>
            <a:r>
              <a:rPr lang="de-DE" sz="2400" b="1" kern="100" dirty="0" err="1">
                <a:effectLst/>
                <a:latin typeface="Courier New" panose="02070309020205020404" pitchFamily="49" charset="0"/>
                <a:ea typeface="Calibri" panose="020F0502020204030204" pitchFamily="34" charset="0"/>
                <a:cs typeface="Times New Roman" panose="02020603050405020304" pitchFamily="18" charset="0"/>
              </a:rPr>
              <a:t>Identification</a:t>
            </a:r>
            <a:endParaRPr lang="de-DE" sz="2400" kern="100" dirty="0">
              <a:effectLst/>
              <a:latin typeface="Courier New" panose="02070309020205020404" pitchFamily="49" charset="0"/>
              <a:ea typeface="Calibri" panose="020F0502020204030204" pitchFamily="34" charset="0"/>
              <a:cs typeface="Times New Roman" panose="02020603050405020304" pitchFamily="18" charset="0"/>
            </a:endParaRPr>
          </a:p>
          <a:p>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16 Bit groß. Dieses und die beiden folgenden Felder </a:t>
            </a:r>
            <a:r>
              <a:rPr lang="de-DE" sz="2400" i="1" kern="100" dirty="0">
                <a:effectLst/>
                <a:latin typeface="Courier New" panose="02070309020205020404" pitchFamily="49" charset="0"/>
                <a:ea typeface="Calibri" panose="020F0502020204030204" pitchFamily="34" charset="0"/>
                <a:cs typeface="Times New Roman" panose="02020603050405020304" pitchFamily="18" charset="0"/>
              </a:rPr>
              <a:t>Flags</a:t>
            </a:r>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 und </a:t>
            </a:r>
            <a:r>
              <a:rPr lang="de-DE" sz="2400" i="1" kern="100" dirty="0">
                <a:effectLst/>
                <a:latin typeface="Courier New" panose="02070309020205020404" pitchFamily="49" charset="0"/>
                <a:ea typeface="Calibri" panose="020F0502020204030204" pitchFamily="34" charset="0"/>
                <a:cs typeface="Times New Roman" panose="02020603050405020304" pitchFamily="18" charset="0"/>
              </a:rPr>
              <a:t>Fragment Offset</a:t>
            </a:r>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 steuern die </a:t>
            </a:r>
            <a:r>
              <a:rPr lang="de-DE" sz="2400" kern="100" dirty="0" err="1">
                <a:effectLst/>
                <a:latin typeface="Courier New" panose="02070309020205020404" pitchFamily="49" charset="0"/>
                <a:ea typeface="Calibri" panose="020F0502020204030204" pitchFamily="34" charset="0"/>
                <a:cs typeface="Times New Roman" panose="02020603050405020304" pitchFamily="18" charset="0"/>
              </a:rPr>
              <a:t>Reassembly</a:t>
            </a:r>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 (Zusammensetzen von zuvor fragmentierten IP-Datenpaketen). Eindeutige Kennung eines Datagramms. Anhand dieses Feldes und der 'Source </a:t>
            </a:r>
            <a:r>
              <a:rPr lang="de-DE" sz="2400" kern="100" dirty="0" err="1">
                <a:effectLst/>
                <a:latin typeface="Courier New" panose="02070309020205020404" pitchFamily="49" charset="0"/>
                <a:ea typeface="Calibri" panose="020F0502020204030204" pitchFamily="34" charset="0"/>
                <a:cs typeface="Times New Roman" panose="02020603050405020304" pitchFamily="18" charset="0"/>
              </a:rPr>
              <a:t>Address</a:t>
            </a:r>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 kann der Empfänger die Zusammengehörigkeit von Fragmenten detektieren und sie mit Hilfe des </a:t>
            </a:r>
            <a:r>
              <a:rPr lang="de-DE" sz="2400" i="1" kern="100" dirty="0">
                <a:effectLst/>
                <a:latin typeface="Courier New" panose="02070309020205020404" pitchFamily="49" charset="0"/>
                <a:ea typeface="Calibri" panose="020F0502020204030204" pitchFamily="34" charset="0"/>
                <a:cs typeface="Times New Roman" panose="02020603050405020304" pitchFamily="18" charset="0"/>
              </a:rPr>
              <a:t>Fragment Offset</a:t>
            </a:r>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 wieder </a:t>
            </a:r>
            <a:r>
              <a:rPr lang="de-DE" sz="2400" kern="100" dirty="0" err="1">
                <a:effectLst/>
                <a:latin typeface="Courier New" panose="02070309020205020404" pitchFamily="49" charset="0"/>
                <a:ea typeface="Calibri" panose="020F0502020204030204" pitchFamily="34" charset="0"/>
                <a:cs typeface="Times New Roman" panose="02020603050405020304" pitchFamily="18" charset="0"/>
              </a:rPr>
              <a:t>reassemblieren</a:t>
            </a:r>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 </a:t>
            </a:r>
          </a:p>
        </p:txBody>
      </p:sp>
      <p:sp>
        <p:nvSpPr>
          <p:cNvPr id="4" name="Fußzeilenplatzhalter 3">
            <a:extLst>
              <a:ext uri="{FF2B5EF4-FFF2-40B4-BE49-F238E27FC236}">
                <a16:creationId xmlns:a16="http://schemas.microsoft.com/office/drawing/2014/main" id="{755BD8C7-49A8-3E3A-5F7A-741E41C78B40}"/>
              </a:ext>
            </a:extLst>
          </p:cNvPr>
          <p:cNvSpPr>
            <a:spLocks noGrp="1"/>
          </p:cNvSpPr>
          <p:nvPr>
            <p:ph type="ftr" sz="quarter" idx="11"/>
          </p:nvPr>
        </p:nvSpPr>
        <p:spPr/>
        <p:txBody>
          <a:bodyPr/>
          <a:lstStyle/>
          <a:p>
            <a:r>
              <a:rPr lang="de-DE"/>
              <a:t>IPV4 Header - Aufbereitet von Bernd Thul</a:t>
            </a:r>
          </a:p>
        </p:txBody>
      </p:sp>
      <p:sp>
        <p:nvSpPr>
          <p:cNvPr id="5" name="Foliennummernplatzhalter 4">
            <a:extLst>
              <a:ext uri="{FF2B5EF4-FFF2-40B4-BE49-F238E27FC236}">
                <a16:creationId xmlns:a16="http://schemas.microsoft.com/office/drawing/2014/main" id="{76F71506-4E38-FC3C-5A43-376FB33184D4}"/>
              </a:ext>
            </a:extLst>
          </p:cNvPr>
          <p:cNvSpPr>
            <a:spLocks noGrp="1"/>
          </p:cNvSpPr>
          <p:nvPr>
            <p:ph type="sldNum" sz="quarter" idx="12"/>
          </p:nvPr>
        </p:nvSpPr>
        <p:spPr/>
        <p:txBody>
          <a:bodyPr/>
          <a:lstStyle/>
          <a:p>
            <a:fld id="{CC86A1BA-8B06-45B8-B0CB-316C9ACA5915}" type="slidenum">
              <a:rPr lang="de-DE" smtClean="0"/>
              <a:t>4</a:t>
            </a:fld>
            <a:endParaRPr lang="de-DE"/>
          </a:p>
        </p:txBody>
      </p:sp>
    </p:spTree>
    <p:extLst>
      <p:ext uri="{BB962C8B-B14F-4D97-AF65-F5344CB8AC3E}">
        <p14:creationId xmlns:p14="http://schemas.microsoft.com/office/powerpoint/2010/main" val="1797111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496CE8-680D-FB36-3D43-3587066FD4D5}"/>
              </a:ext>
            </a:extLst>
          </p:cNvPr>
          <p:cNvSpPr>
            <a:spLocks noGrp="1"/>
          </p:cNvSpPr>
          <p:nvPr>
            <p:ph type="title"/>
          </p:nvPr>
        </p:nvSpPr>
        <p:spPr/>
        <p:txBody>
          <a:bodyPr/>
          <a:lstStyle/>
          <a:p>
            <a:r>
              <a:rPr lang="de-DE" sz="4400" b="1" kern="100" dirty="0">
                <a:effectLst/>
                <a:latin typeface="Courier New" panose="02070309020205020404" pitchFamily="49" charset="0"/>
                <a:ea typeface="Calibri" panose="020F0502020204030204" pitchFamily="34" charset="0"/>
                <a:cs typeface="Times New Roman" panose="02020603050405020304" pitchFamily="18" charset="0"/>
              </a:rPr>
              <a:t>Flags</a:t>
            </a:r>
            <a:endParaRPr lang="de-DE" dirty="0"/>
          </a:p>
        </p:txBody>
      </p:sp>
      <p:sp>
        <p:nvSpPr>
          <p:cNvPr id="3" name="Inhaltsplatzhalter 2">
            <a:extLst>
              <a:ext uri="{FF2B5EF4-FFF2-40B4-BE49-F238E27FC236}">
                <a16:creationId xmlns:a16="http://schemas.microsoft.com/office/drawing/2014/main" id="{38CF6B98-7DA7-0814-0FEC-E5CEBDB1B27B}"/>
              </a:ext>
            </a:extLst>
          </p:cNvPr>
          <p:cNvSpPr>
            <a:spLocks noGrp="1"/>
          </p:cNvSpPr>
          <p:nvPr>
            <p:ph idx="1"/>
          </p:nvPr>
        </p:nvSpPr>
        <p:spPr/>
        <p:txBody>
          <a:bodyPr/>
          <a:lstStyle/>
          <a:p>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3 Bit groß. Die Bits haben folgende Bedeutung: </a:t>
            </a:r>
          </a:p>
          <a:p>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Bit 0</a:t>
            </a:r>
          </a:p>
          <a:p>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reserviert, muss 0 sein</a:t>
            </a:r>
          </a:p>
          <a:p>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Bit 1 – DF (</a:t>
            </a:r>
            <a:r>
              <a:rPr lang="de-DE" sz="2400" kern="100" dirty="0" err="1">
                <a:effectLst/>
                <a:latin typeface="Courier New" panose="02070309020205020404" pitchFamily="49" charset="0"/>
                <a:ea typeface="Calibri" panose="020F0502020204030204" pitchFamily="34" charset="0"/>
                <a:cs typeface="Times New Roman" panose="02020603050405020304" pitchFamily="18" charset="0"/>
              </a:rPr>
              <a:t>Don’t</a:t>
            </a:r>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 Fragment)</a:t>
            </a:r>
          </a:p>
          <a:p>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Wenn auf 1, zeigt es an, dass das Paket nicht in Fragmente zerlegt (fragmentiert) werden darf</a:t>
            </a:r>
          </a:p>
          <a:p>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Bit 2 – MF (More Fragments)</a:t>
            </a:r>
          </a:p>
          <a:p>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Wenn auf 1, zeigt es an, dass weitere Fragmente folgen. Wenn auf 0, ist dieses Paket das letzte (bzw. einzige) Fragment.</a:t>
            </a:r>
          </a:p>
          <a:p>
            <a:endParaRPr lang="de-DE" dirty="0"/>
          </a:p>
        </p:txBody>
      </p:sp>
      <p:sp>
        <p:nvSpPr>
          <p:cNvPr id="4" name="Fußzeilenplatzhalter 3">
            <a:extLst>
              <a:ext uri="{FF2B5EF4-FFF2-40B4-BE49-F238E27FC236}">
                <a16:creationId xmlns:a16="http://schemas.microsoft.com/office/drawing/2014/main" id="{7DB8D21B-4CF2-EF77-1A89-A5F08D9195F6}"/>
              </a:ext>
            </a:extLst>
          </p:cNvPr>
          <p:cNvSpPr>
            <a:spLocks noGrp="1"/>
          </p:cNvSpPr>
          <p:nvPr>
            <p:ph type="ftr" sz="quarter" idx="11"/>
          </p:nvPr>
        </p:nvSpPr>
        <p:spPr/>
        <p:txBody>
          <a:bodyPr/>
          <a:lstStyle/>
          <a:p>
            <a:r>
              <a:rPr lang="de-DE"/>
              <a:t>IPV4 Header - Aufbereitet von Bernd Thul</a:t>
            </a:r>
          </a:p>
        </p:txBody>
      </p:sp>
      <p:sp>
        <p:nvSpPr>
          <p:cNvPr id="5" name="Foliennummernplatzhalter 4">
            <a:extLst>
              <a:ext uri="{FF2B5EF4-FFF2-40B4-BE49-F238E27FC236}">
                <a16:creationId xmlns:a16="http://schemas.microsoft.com/office/drawing/2014/main" id="{02BDE287-5408-3F8C-DB20-A0493A857CFC}"/>
              </a:ext>
            </a:extLst>
          </p:cNvPr>
          <p:cNvSpPr>
            <a:spLocks noGrp="1"/>
          </p:cNvSpPr>
          <p:nvPr>
            <p:ph type="sldNum" sz="quarter" idx="12"/>
          </p:nvPr>
        </p:nvSpPr>
        <p:spPr/>
        <p:txBody>
          <a:bodyPr/>
          <a:lstStyle/>
          <a:p>
            <a:fld id="{CC86A1BA-8B06-45B8-B0CB-316C9ACA5915}" type="slidenum">
              <a:rPr lang="de-DE" smtClean="0"/>
              <a:t>5</a:t>
            </a:fld>
            <a:endParaRPr lang="de-DE"/>
          </a:p>
        </p:txBody>
      </p:sp>
    </p:spTree>
    <p:extLst>
      <p:ext uri="{BB962C8B-B14F-4D97-AF65-F5344CB8AC3E}">
        <p14:creationId xmlns:p14="http://schemas.microsoft.com/office/powerpoint/2010/main" val="3413772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C7C351-9DC6-1650-F901-F45F8A01A60C}"/>
              </a:ext>
            </a:extLst>
          </p:cNvPr>
          <p:cNvSpPr>
            <a:spLocks noGrp="1"/>
          </p:cNvSpPr>
          <p:nvPr>
            <p:ph type="title"/>
          </p:nvPr>
        </p:nvSpPr>
        <p:spPr/>
        <p:txBody>
          <a:bodyPr/>
          <a:lstStyle/>
          <a:p>
            <a:r>
              <a:rPr lang="de-DE" sz="4400" b="1" kern="100" dirty="0">
                <a:effectLst/>
                <a:latin typeface="Courier New" panose="02070309020205020404" pitchFamily="49" charset="0"/>
                <a:ea typeface="Calibri" panose="020F0502020204030204" pitchFamily="34" charset="0"/>
                <a:cs typeface="Times New Roman" panose="02020603050405020304" pitchFamily="18" charset="0"/>
              </a:rPr>
              <a:t>Fragment Offset</a:t>
            </a:r>
            <a:endParaRPr lang="de-DE" dirty="0"/>
          </a:p>
        </p:txBody>
      </p:sp>
      <p:sp>
        <p:nvSpPr>
          <p:cNvPr id="3" name="Inhaltsplatzhalter 2">
            <a:extLst>
              <a:ext uri="{FF2B5EF4-FFF2-40B4-BE49-F238E27FC236}">
                <a16:creationId xmlns:a16="http://schemas.microsoft.com/office/drawing/2014/main" id="{AEDC8949-69C3-E2F6-C3A3-A7C667CAA4EC}"/>
              </a:ext>
            </a:extLst>
          </p:cNvPr>
          <p:cNvSpPr>
            <a:spLocks noGrp="1"/>
          </p:cNvSpPr>
          <p:nvPr>
            <p:ph idx="1"/>
          </p:nvPr>
        </p:nvSpPr>
        <p:spPr>
          <a:xfrm>
            <a:off x="838200" y="1825624"/>
            <a:ext cx="10515600" cy="4855093"/>
          </a:xfrm>
        </p:spPr>
        <p:txBody>
          <a:bodyPr>
            <a:normAutofit fontScale="92500" lnSpcReduction="10000"/>
          </a:bodyPr>
          <a:lstStyle/>
          <a:p>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13 Bit groß. Eine Nummer, die bei fragmentierten Paketen besagt, ab welcher Position innerhalb des Paketes das Fragment anfängt. Die Nummerierung bezieht sich auf Daten-Blöcke von 64 Bit bzw. 8 Byte Größe und ist unabhängig von der Fragmentierung. Ein Paket kann daher falls notwendig mehrmals hintereinander in immer kleinere Fragmente zerteilt werden. Dabei muss nur die Nummer des ersten enthaltenen Datenblocks (Offset) und das Total-</a:t>
            </a:r>
            <a:r>
              <a:rPr lang="de-DE" sz="2400" kern="100" dirty="0" err="1">
                <a:effectLst/>
                <a:latin typeface="Courier New" panose="02070309020205020404" pitchFamily="49" charset="0"/>
                <a:ea typeface="Calibri" panose="020F0502020204030204" pitchFamily="34" charset="0"/>
                <a:cs typeface="Times New Roman" panose="02020603050405020304" pitchFamily="18" charset="0"/>
              </a:rPr>
              <a:t>Length</a:t>
            </a:r>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-Feld an die Länge des Fragments angepasst werden. Das erste Fragment, oder ein nicht fragmentiertes Paket, enthält als Offset den Wert Null. Ist ein Paket mit 800 Byte Nutzdaten (Offset-Nummerierung von 0 bis 99) in zwei Fragmente zerteilt, ist der Offset des zweiten Fragments die Nummer 50. Da der Offset keinerlei Hinweis enthält, wie groß das ursprüngliche Paket ist, muss das allerletzte Fragment das MF-</a:t>
            </a:r>
            <a:r>
              <a:rPr lang="de-DE" sz="2400" kern="100" dirty="0" err="1">
                <a:effectLst/>
                <a:latin typeface="Courier New" panose="02070309020205020404" pitchFamily="49" charset="0"/>
                <a:ea typeface="Calibri" panose="020F0502020204030204" pitchFamily="34" charset="0"/>
                <a:cs typeface="Times New Roman" panose="02020603050405020304" pitchFamily="18" charset="0"/>
              </a:rPr>
              <a:t>Flag</a:t>
            </a:r>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 auf Null setzen. </a:t>
            </a:r>
          </a:p>
          <a:p>
            <a:endParaRPr lang="de-DE" dirty="0"/>
          </a:p>
        </p:txBody>
      </p:sp>
      <p:sp>
        <p:nvSpPr>
          <p:cNvPr id="4" name="Fußzeilenplatzhalter 3">
            <a:extLst>
              <a:ext uri="{FF2B5EF4-FFF2-40B4-BE49-F238E27FC236}">
                <a16:creationId xmlns:a16="http://schemas.microsoft.com/office/drawing/2014/main" id="{959E85C1-5316-E874-2B83-18AF040C0893}"/>
              </a:ext>
            </a:extLst>
          </p:cNvPr>
          <p:cNvSpPr>
            <a:spLocks noGrp="1"/>
          </p:cNvSpPr>
          <p:nvPr>
            <p:ph type="ftr" sz="quarter" idx="11"/>
          </p:nvPr>
        </p:nvSpPr>
        <p:spPr/>
        <p:txBody>
          <a:bodyPr/>
          <a:lstStyle/>
          <a:p>
            <a:r>
              <a:rPr lang="de-DE"/>
              <a:t>IPV4 Header - Aufbereitet von Bernd Thul</a:t>
            </a:r>
          </a:p>
        </p:txBody>
      </p:sp>
      <p:sp>
        <p:nvSpPr>
          <p:cNvPr id="5" name="Foliennummernplatzhalter 4">
            <a:extLst>
              <a:ext uri="{FF2B5EF4-FFF2-40B4-BE49-F238E27FC236}">
                <a16:creationId xmlns:a16="http://schemas.microsoft.com/office/drawing/2014/main" id="{0BB35463-D36F-C17E-2A63-F3280E0312FE}"/>
              </a:ext>
            </a:extLst>
          </p:cNvPr>
          <p:cNvSpPr>
            <a:spLocks noGrp="1"/>
          </p:cNvSpPr>
          <p:nvPr>
            <p:ph type="sldNum" sz="quarter" idx="12"/>
          </p:nvPr>
        </p:nvSpPr>
        <p:spPr/>
        <p:txBody>
          <a:bodyPr/>
          <a:lstStyle/>
          <a:p>
            <a:fld id="{CC86A1BA-8B06-45B8-B0CB-316C9ACA5915}" type="slidenum">
              <a:rPr lang="de-DE" smtClean="0"/>
              <a:t>6</a:t>
            </a:fld>
            <a:endParaRPr lang="de-DE"/>
          </a:p>
        </p:txBody>
      </p:sp>
    </p:spTree>
    <p:extLst>
      <p:ext uri="{BB962C8B-B14F-4D97-AF65-F5344CB8AC3E}">
        <p14:creationId xmlns:p14="http://schemas.microsoft.com/office/powerpoint/2010/main" val="337751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3B004E-DB12-970E-C7CA-10D4F06A1855}"/>
              </a:ext>
            </a:extLst>
          </p:cNvPr>
          <p:cNvSpPr>
            <a:spLocks noGrp="1"/>
          </p:cNvSpPr>
          <p:nvPr>
            <p:ph type="title"/>
          </p:nvPr>
        </p:nvSpPr>
        <p:spPr/>
        <p:txBody>
          <a:bodyPr/>
          <a:lstStyle/>
          <a:p>
            <a:r>
              <a:rPr lang="de-DE" sz="4400" b="1" kern="100" dirty="0">
                <a:effectLst/>
                <a:latin typeface="Courier New" panose="02070309020205020404" pitchFamily="49" charset="0"/>
                <a:ea typeface="Calibri" panose="020F0502020204030204" pitchFamily="34" charset="0"/>
                <a:cs typeface="Times New Roman" panose="02020603050405020304" pitchFamily="18" charset="0"/>
              </a:rPr>
              <a:t>Time </a:t>
            </a:r>
            <a:r>
              <a:rPr lang="de-DE" sz="4400" b="1" kern="100" dirty="0" err="1">
                <a:effectLst/>
                <a:latin typeface="Courier New" panose="02070309020205020404" pitchFamily="49" charset="0"/>
                <a:ea typeface="Calibri" panose="020F0502020204030204" pitchFamily="34" charset="0"/>
                <a:cs typeface="Times New Roman" panose="02020603050405020304" pitchFamily="18" charset="0"/>
              </a:rPr>
              <a:t>to</a:t>
            </a:r>
            <a:r>
              <a:rPr lang="de-DE" sz="4400" b="1" kern="100" dirty="0">
                <a:effectLst/>
                <a:latin typeface="Courier New" panose="02070309020205020404" pitchFamily="49" charset="0"/>
                <a:ea typeface="Calibri" panose="020F0502020204030204" pitchFamily="34" charset="0"/>
                <a:cs typeface="Times New Roman" panose="02020603050405020304" pitchFamily="18" charset="0"/>
              </a:rPr>
              <a:t> Live (Lebenszeit)</a:t>
            </a:r>
            <a:endParaRPr lang="de-DE" dirty="0"/>
          </a:p>
        </p:txBody>
      </p:sp>
      <p:sp>
        <p:nvSpPr>
          <p:cNvPr id="3" name="Inhaltsplatzhalter 2">
            <a:extLst>
              <a:ext uri="{FF2B5EF4-FFF2-40B4-BE49-F238E27FC236}">
                <a16:creationId xmlns:a16="http://schemas.microsoft.com/office/drawing/2014/main" id="{C5808E81-FF76-007F-8502-CF2C73405F4C}"/>
              </a:ext>
            </a:extLst>
          </p:cNvPr>
          <p:cNvSpPr>
            <a:spLocks noGrp="1"/>
          </p:cNvSpPr>
          <p:nvPr>
            <p:ph idx="1"/>
          </p:nvPr>
        </p:nvSpPr>
        <p:spPr/>
        <p:txBody>
          <a:bodyPr>
            <a:normAutofit lnSpcReduction="10000"/>
          </a:bodyPr>
          <a:lstStyle/>
          <a:p>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8 Bit groß. Ein Wert, der die Lebensdauer des Pakets angibt. Hat dieses Feld den Wert null, so wird das Paket verworfen. Jede Station (</a:t>
            </a:r>
            <a:r>
              <a:rPr lang="de-DE" sz="2400" u="sng" kern="100" dirty="0">
                <a:solidFill>
                  <a:srgbClr val="0563C1"/>
                </a:solidFill>
                <a:effectLst/>
                <a:latin typeface="Courier New" panose="02070309020205020404" pitchFamily="49" charset="0"/>
                <a:ea typeface="Calibri" panose="020F0502020204030204" pitchFamily="34" charset="0"/>
                <a:cs typeface="Times New Roman" panose="02020603050405020304" pitchFamily="18" charset="0"/>
                <a:hlinkClick r:id="rId2" tooltip="Router"/>
              </a:rPr>
              <a:t>Router</a:t>
            </a:r>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 auf dem Weg des Pakets verringert diesen Wert um eins. Dies soll verhindern, dass Pakete ewig weitergeleitet werden (beispielsweise wenn das Paket fälschlicherweise im Kreis geleitet wird und somit das Netz überlasten würde). </a:t>
            </a:r>
          </a:p>
          <a:p>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Der Standard von 1981 sieht vor, dass jede Station den TTL-Wert um die Anzahl der Sekunden verringert, die das Paket an der Station verweilt, mindestens jedoch um eins. Heute wird es de facto als </a:t>
            </a:r>
            <a:r>
              <a:rPr lang="de-DE" sz="2400" u="sng" kern="100" dirty="0">
                <a:solidFill>
                  <a:srgbClr val="0563C1"/>
                </a:solidFill>
                <a:effectLst/>
                <a:latin typeface="Courier New" panose="02070309020205020404" pitchFamily="49" charset="0"/>
                <a:ea typeface="Calibri" panose="020F0502020204030204" pitchFamily="34" charset="0"/>
                <a:cs typeface="Times New Roman" panose="02020603050405020304" pitchFamily="18" charset="0"/>
                <a:hlinkClick r:id="rId3" tooltip="Hop (Netzwerktechnologie)"/>
              </a:rPr>
              <a:t>Hop-Count</a:t>
            </a:r>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 implementiert. </a:t>
            </a:r>
          </a:p>
          <a:p>
            <a:endParaRPr lang="de-DE" dirty="0"/>
          </a:p>
        </p:txBody>
      </p:sp>
      <p:sp>
        <p:nvSpPr>
          <p:cNvPr id="4" name="Fußzeilenplatzhalter 3">
            <a:extLst>
              <a:ext uri="{FF2B5EF4-FFF2-40B4-BE49-F238E27FC236}">
                <a16:creationId xmlns:a16="http://schemas.microsoft.com/office/drawing/2014/main" id="{6869A65E-1006-6905-4932-AB4879129192}"/>
              </a:ext>
            </a:extLst>
          </p:cNvPr>
          <p:cNvSpPr>
            <a:spLocks noGrp="1"/>
          </p:cNvSpPr>
          <p:nvPr>
            <p:ph type="ftr" sz="quarter" idx="11"/>
          </p:nvPr>
        </p:nvSpPr>
        <p:spPr/>
        <p:txBody>
          <a:bodyPr/>
          <a:lstStyle/>
          <a:p>
            <a:r>
              <a:rPr lang="de-DE"/>
              <a:t>IPV4 Header - Aufbereitet von Bernd Thul</a:t>
            </a:r>
          </a:p>
        </p:txBody>
      </p:sp>
      <p:sp>
        <p:nvSpPr>
          <p:cNvPr id="5" name="Foliennummernplatzhalter 4">
            <a:extLst>
              <a:ext uri="{FF2B5EF4-FFF2-40B4-BE49-F238E27FC236}">
                <a16:creationId xmlns:a16="http://schemas.microsoft.com/office/drawing/2014/main" id="{E1DD9E17-B298-58A1-32C1-6A315C5C45D9}"/>
              </a:ext>
            </a:extLst>
          </p:cNvPr>
          <p:cNvSpPr>
            <a:spLocks noGrp="1"/>
          </p:cNvSpPr>
          <p:nvPr>
            <p:ph type="sldNum" sz="quarter" idx="12"/>
          </p:nvPr>
        </p:nvSpPr>
        <p:spPr/>
        <p:txBody>
          <a:bodyPr/>
          <a:lstStyle/>
          <a:p>
            <a:fld id="{CC86A1BA-8B06-45B8-B0CB-316C9ACA5915}" type="slidenum">
              <a:rPr lang="de-DE" smtClean="0"/>
              <a:t>7</a:t>
            </a:fld>
            <a:endParaRPr lang="de-DE"/>
          </a:p>
        </p:txBody>
      </p:sp>
    </p:spTree>
    <p:extLst>
      <p:ext uri="{BB962C8B-B14F-4D97-AF65-F5344CB8AC3E}">
        <p14:creationId xmlns:p14="http://schemas.microsoft.com/office/powerpoint/2010/main" val="3342321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9AFFE8-D5FE-1769-4EE9-351D656CB0CF}"/>
              </a:ext>
            </a:extLst>
          </p:cNvPr>
          <p:cNvSpPr>
            <a:spLocks noGrp="1"/>
          </p:cNvSpPr>
          <p:nvPr>
            <p:ph type="title"/>
          </p:nvPr>
        </p:nvSpPr>
        <p:spPr/>
        <p:txBody>
          <a:bodyPr/>
          <a:lstStyle/>
          <a:p>
            <a:r>
              <a:rPr lang="de-DE" sz="4400" b="1" kern="100" dirty="0">
                <a:effectLst/>
                <a:latin typeface="Courier New" panose="02070309020205020404" pitchFamily="49" charset="0"/>
                <a:ea typeface="Calibri" panose="020F0502020204030204" pitchFamily="34" charset="0"/>
                <a:cs typeface="Times New Roman" panose="02020603050405020304" pitchFamily="18" charset="0"/>
              </a:rPr>
              <a:t>Protocol</a:t>
            </a:r>
            <a:endParaRPr lang="de-DE" dirty="0"/>
          </a:p>
        </p:txBody>
      </p:sp>
      <p:sp>
        <p:nvSpPr>
          <p:cNvPr id="3" name="Inhaltsplatzhalter 2">
            <a:extLst>
              <a:ext uri="{FF2B5EF4-FFF2-40B4-BE49-F238E27FC236}">
                <a16:creationId xmlns:a16="http://schemas.microsoft.com/office/drawing/2014/main" id="{EA67C99D-0E96-C052-BA31-7A0B1CDC8991}"/>
              </a:ext>
            </a:extLst>
          </p:cNvPr>
          <p:cNvSpPr>
            <a:spLocks noGrp="1"/>
          </p:cNvSpPr>
          <p:nvPr>
            <p:ph idx="1"/>
          </p:nvPr>
        </p:nvSpPr>
        <p:spPr/>
        <p:txBody>
          <a:bodyPr/>
          <a:lstStyle/>
          <a:p>
            <a:endParaRPr lang="de-DE" sz="1800" kern="100" dirty="0">
              <a:effectLst/>
              <a:latin typeface="Courier New" panose="02070309020205020404" pitchFamily="49" charset="0"/>
              <a:ea typeface="Calibri" panose="020F0502020204030204" pitchFamily="34" charset="0"/>
              <a:cs typeface="Times New Roman" panose="02020603050405020304" pitchFamily="18" charset="0"/>
            </a:endParaRPr>
          </a:p>
          <a:p>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8 Bit groß. Dieses Feld bezeichnet das </a:t>
            </a:r>
            <a:r>
              <a:rPr lang="de-DE" sz="2400" u="sng" kern="100" dirty="0">
                <a:solidFill>
                  <a:srgbClr val="0563C1"/>
                </a:solidFill>
                <a:effectLst/>
                <a:latin typeface="Courier New" panose="02070309020205020404" pitchFamily="49" charset="0"/>
                <a:ea typeface="Calibri" panose="020F0502020204030204" pitchFamily="34" charset="0"/>
                <a:cs typeface="Times New Roman" panose="02020603050405020304" pitchFamily="18" charset="0"/>
                <a:hlinkClick r:id="rId2" tooltip="Protokoll (IP)"/>
              </a:rPr>
              <a:t>Folgeprotokoll</a:t>
            </a:r>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 zu dem die im betreffenden IPv4-Paket transportierten </a:t>
            </a:r>
            <a:r>
              <a:rPr lang="de-DE" sz="2400" u="sng" kern="100" dirty="0">
                <a:solidFill>
                  <a:srgbClr val="0563C1"/>
                </a:solidFill>
                <a:effectLst/>
                <a:latin typeface="Courier New" panose="02070309020205020404" pitchFamily="49" charset="0"/>
                <a:ea typeface="Calibri" panose="020F0502020204030204" pitchFamily="34" charset="0"/>
                <a:cs typeface="Times New Roman" panose="02020603050405020304" pitchFamily="18" charset="0"/>
                <a:hlinkClick r:id="rId3" tooltip="Nutzdaten"/>
              </a:rPr>
              <a:t>Nutzdaten</a:t>
            </a:r>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 gehören. Enthält das IP-Paket zum Beispiel ein TCP-Paket, steht hier der Wert 6, für ein UDP-Paket 17. Diese Werte werden seit RFC 3232</a:t>
            </a:r>
            <a:r>
              <a:rPr lang="de-DE" sz="2400" u="sng" kern="100" baseline="30000" dirty="0">
                <a:solidFill>
                  <a:srgbClr val="0563C1"/>
                </a:solidFill>
                <a:effectLst/>
                <a:latin typeface="Courier New" panose="02070309020205020404" pitchFamily="49" charset="0"/>
                <a:ea typeface="Calibri" panose="020F0502020204030204" pitchFamily="34" charset="0"/>
                <a:cs typeface="Times New Roman" panose="02020603050405020304" pitchFamily="18" charset="0"/>
                <a:hlinkClick r:id="rId4"/>
              </a:rPr>
              <a:t>[5]</a:t>
            </a:r>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 von der </a:t>
            </a:r>
            <a:r>
              <a:rPr lang="de-DE" sz="2400" u="sng" kern="100" dirty="0">
                <a:solidFill>
                  <a:srgbClr val="0563C1"/>
                </a:solidFill>
                <a:effectLst/>
                <a:latin typeface="Courier New" panose="02070309020205020404" pitchFamily="49" charset="0"/>
                <a:ea typeface="Calibri" panose="020F0502020204030204" pitchFamily="34" charset="0"/>
                <a:cs typeface="Times New Roman" panose="02020603050405020304" pitchFamily="18" charset="0"/>
                <a:hlinkClick r:id="rId5" tooltip="Internet Assigned Numbers Authority"/>
              </a:rPr>
              <a:t>IANA</a:t>
            </a:r>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 in einer Online-Datenbank für Protokoll-Nummern definiert.</a:t>
            </a:r>
            <a:r>
              <a:rPr lang="de-DE" sz="2400" u="sng" kern="100" baseline="30000" dirty="0">
                <a:solidFill>
                  <a:srgbClr val="0563C1"/>
                </a:solidFill>
                <a:effectLst/>
                <a:latin typeface="Courier New" panose="02070309020205020404" pitchFamily="49" charset="0"/>
                <a:ea typeface="Calibri" panose="020F0502020204030204" pitchFamily="34" charset="0"/>
                <a:cs typeface="Times New Roman" panose="02020603050405020304" pitchFamily="18" charset="0"/>
                <a:hlinkClick r:id="rId6"/>
              </a:rPr>
              <a:t>[6]</a:t>
            </a:r>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 </a:t>
            </a:r>
          </a:p>
          <a:p>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Im IPv6-Header gibt es dieses Feld ebenfalls, allerdings heißt es dort </a:t>
            </a:r>
            <a:r>
              <a:rPr lang="de-DE" sz="2400" i="1" kern="100" dirty="0">
                <a:effectLst/>
                <a:latin typeface="Courier New" panose="02070309020205020404" pitchFamily="49" charset="0"/>
                <a:ea typeface="Calibri" panose="020F0502020204030204" pitchFamily="34" charset="0"/>
                <a:cs typeface="Times New Roman" panose="02020603050405020304" pitchFamily="18" charset="0"/>
              </a:rPr>
              <a:t>Next Header</a:t>
            </a:r>
            <a:r>
              <a:rPr lang="de-DE" sz="2400" kern="100" dirty="0">
                <a:effectLst/>
                <a:latin typeface="Courier New" panose="02070309020205020404" pitchFamily="49" charset="0"/>
                <a:ea typeface="Calibri" panose="020F0502020204030204" pitchFamily="34" charset="0"/>
                <a:cs typeface="Times New Roman" panose="02020603050405020304" pitchFamily="18" charset="0"/>
              </a:rPr>
              <a:t>. Die zulässigen Werte sind die gleichen wie bei IPv4. </a:t>
            </a:r>
          </a:p>
          <a:p>
            <a:endParaRPr lang="de-DE" dirty="0"/>
          </a:p>
        </p:txBody>
      </p:sp>
      <p:sp>
        <p:nvSpPr>
          <p:cNvPr id="4" name="Fußzeilenplatzhalter 3">
            <a:extLst>
              <a:ext uri="{FF2B5EF4-FFF2-40B4-BE49-F238E27FC236}">
                <a16:creationId xmlns:a16="http://schemas.microsoft.com/office/drawing/2014/main" id="{E5807849-6078-AFB0-F26B-F800AFFFF2A6}"/>
              </a:ext>
            </a:extLst>
          </p:cNvPr>
          <p:cNvSpPr>
            <a:spLocks noGrp="1"/>
          </p:cNvSpPr>
          <p:nvPr>
            <p:ph type="ftr" sz="quarter" idx="11"/>
          </p:nvPr>
        </p:nvSpPr>
        <p:spPr/>
        <p:txBody>
          <a:bodyPr/>
          <a:lstStyle/>
          <a:p>
            <a:r>
              <a:rPr lang="de-DE"/>
              <a:t>IPV4 Header - Aufbereitet von Bernd Thul</a:t>
            </a:r>
          </a:p>
        </p:txBody>
      </p:sp>
      <p:sp>
        <p:nvSpPr>
          <p:cNvPr id="5" name="Foliennummernplatzhalter 4">
            <a:extLst>
              <a:ext uri="{FF2B5EF4-FFF2-40B4-BE49-F238E27FC236}">
                <a16:creationId xmlns:a16="http://schemas.microsoft.com/office/drawing/2014/main" id="{31CFBC20-5DC5-9028-AC30-E1D661BBCF9C}"/>
              </a:ext>
            </a:extLst>
          </p:cNvPr>
          <p:cNvSpPr>
            <a:spLocks noGrp="1"/>
          </p:cNvSpPr>
          <p:nvPr>
            <p:ph type="sldNum" sz="quarter" idx="12"/>
          </p:nvPr>
        </p:nvSpPr>
        <p:spPr/>
        <p:txBody>
          <a:bodyPr/>
          <a:lstStyle/>
          <a:p>
            <a:fld id="{CC86A1BA-8B06-45B8-B0CB-316C9ACA5915}" type="slidenum">
              <a:rPr lang="de-DE" smtClean="0"/>
              <a:t>8</a:t>
            </a:fld>
            <a:endParaRPr lang="de-DE"/>
          </a:p>
        </p:txBody>
      </p:sp>
    </p:spTree>
    <p:extLst>
      <p:ext uri="{BB962C8B-B14F-4D97-AF65-F5344CB8AC3E}">
        <p14:creationId xmlns:p14="http://schemas.microsoft.com/office/powerpoint/2010/main" val="4048078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33F2AF-9B1E-E3F5-03DA-E1F0F4AD8E9B}"/>
              </a:ext>
            </a:extLst>
          </p:cNvPr>
          <p:cNvSpPr>
            <a:spLocks noGrp="1"/>
          </p:cNvSpPr>
          <p:nvPr>
            <p:ph type="title"/>
          </p:nvPr>
        </p:nvSpPr>
        <p:spPr/>
        <p:txBody>
          <a:bodyPr/>
          <a:lstStyle/>
          <a:p>
            <a:r>
              <a:rPr lang="de-DE" sz="4400" b="1" kern="100" dirty="0">
                <a:effectLst/>
                <a:latin typeface="Courier New" panose="02070309020205020404" pitchFamily="49" charset="0"/>
                <a:ea typeface="Calibri" panose="020F0502020204030204" pitchFamily="34" charset="0"/>
                <a:cs typeface="Times New Roman" panose="02020603050405020304" pitchFamily="18" charset="0"/>
              </a:rPr>
              <a:t>Header </a:t>
            </a:r>
            <a:r>
              <a:rPr lang="de-DE" sz="4400" b="1" kern="100" dirty="0" err="1">
                <a:effectLst/>
                <a:latin typeface="Courier New" panose="02070309020205020404" pitchFamily="49" charset="0"/>
                <a:ea typeface="Calibri" panose="020F0502020204030204" pitchFamily="34" charset="0"/>
                <a:cs typeface="Times New Roman" panose="02020603050405020304" pitchFamily="18" charset="0"/>
              </a:rPr>
              <a:t>Checksum</a:t>
            </a:r>
            <a:endParaRPr lang="de-DE" dirty="0"/>
          </a:p>
        </p:txBody>
      </p:sp>
      <p:sp>
        <p:nvSpPr>
          <p:cNvPr id="3" name="Inhaltsplatzhalter 2">
            <a:extLst>
              <a:ext uri="{FF2B5EF4-FFF2-40B4-BE49-F238E27FC236}">
                <a16:creationId xmlns:a16="http://schemas.microsoft.com/office/drawing/2014/main" id="{CCA109AE-9DAE-0133-176C-622C94CFB01B}"/>
              </a:ext>
            </a:extLst>
          </p:cNvPr>
          <p:cNvSpPr>
            <a:spLocks noGrp="1"/>
          </p:cNvSpPr>
          <p:nvPr>
            <p:ph idx="1"/>
          </p:nvPr>
        </p:nvSpPr>
        <p:spPr>
          <a:xfrm>
            <a:off x="838200" y="1343608"/>
            <a:ext cx="10515600" cy="4833355"/>
          </a:xfrm>
        </p:spPr>
        <p:txBody>
          <a:bodyPr>
            <a:normAutofit lnSpcReduction="10000"/>
          </a:bodyPr>
          <a:lstStyle/>
          <a:p>
            <a:r>
              <a:rPr lang="de-DE" sz="2000" kern="100" dirty="0">
                <a:effectLst/>
                <a:latin typeface="Courier New" panose="02070309020205020404" pitchFamily="49" charset="0"/>
                <a:ea typeface="Calibri" panose="020F0502020204030204" pitchFamily="34" charset="0"/>
                <a:cs typeface="Times New Roman" panose="02020603050405020304" pitchFamily="18" charset="0"/>
              </a:rPr>
              <a:t>16 Bit groß. Eine Prüfsumme sichert ausschließlich den Kopfdatenbereich. IP selbst hat keine Mechanismen zur Prüfung der Nutzlast auf Korrektheit, dies wird im </a:t>
            </a:r>
            <a:r>
              <a:rPr lang="de-DE" sz="2000" u="sng" kern="100" dirty="0">
                <a:solidFill>
                  <a:srgbClr val="0563C1"/>
                </a:solidFill>
                <a:effectLst/>
                <a:latin typeface="Courier New" panose="02070309020205020404" pitchFamily="49" charset="0"/>
                <a:ea typeface="Calibri" panose="020F0502020204030204" pitchFamily="34" charset="0"/>
                <a:cs typeface="Times New Roman" panose="02020603050405020304" pitchFamily="18" charset="0"/>
                <a:hlinkClick r:id="rId2" tooltip="TCP/IP-Referenzmodell"/>
              </a:rPr>
              <a:t>TCP/IP-Referenzmodell</a:t>
            </a:r>
            <a:r>
              <a:rPr lang="de-DE" sz="2000" kern="100" dirty="0">
                <a:effectLst/>
                <a:latin typeface="Courier New" panose="02070309020205020404" pitchFamily="49" charset="0"/>
                <a:ea typeface="Calibri" panose="020F0502020204030204" pitchFamily="34" charset="0"/>
                <a:cs typeface="Times New Roman" panose="02020603050405020304" pitchFamily="18" charset="0"/>
              </a:rPr>
              <a:t> durch die Transportschicht sichergestellt. Dieser Wert wird bei jeder Station neu verifiziert und – weil sich die TTL pro Hop verändert – neu berechnet. Dabei werden alle 16-Bit-Halbwörter des Kopfdatenbereichs nach den Regeln des </a:t>
            </a:r>
            <a:r>
              <a:rPr lang="de-DE" sz="2000" u="sng" kern="100" dirty="0">
                <a:solidFill>
                  <a:srgbClr val="0563C1"/>
                </a:solidFill>
                <a:effectLst/>
                <a:latin typeface="Courier New" panose="02070309020205020404" pitchFamily="49" charset="0"/>
                <a:ea typeface="Calibri" panose="020F0502020204030204" pitchFamily="34" charset="0"/>
                <a:cs typeface="Times New Roman" panose="02020603050405020304" pitchFamily="18" charset="0"/>
                <a:hlinkClick r:id="rId3" tooltip="Einerkomplement"/>
              </a:rPr>
              <a:t>Einerkomplements</a:t>
            </a:r>
            <a:r>
              <a:rPr lang="de-DE" sz="2000" kern="100" dirty="0">
                <a:effectLst/>
                <a:latin typeface="Courier New" panose="02070309020205020404" pitchFamily="49" charset="0"/>
                <a:ea typeface="Calibri" panose="020F0502020204030204" pitchFamily="34" charset="0"/>
                <a:cs typeface="Times New Roman" panose="02020603050405020304" pitchFamily="18" charset="0"/>
              </a:rPr>
              <a:t> addiert (Übertrag auf das LSB addieren) und von der Summe das Einerkomplement gebildet. Das Ergebnis sollte 1111 1111 1111 1111 (Hex: 0xFFFF) sein, denn sonst ist ein Fehler im Header. Vorteil dabei ist, dass sich die Prüfsumme pro Hop nur um eins erhöht. Die Berechnung kann daher schnell in der Hardware ausgeführt werden. Bei einem zuverlässigeren Prüfverfahren wie </a:t>
            </a:r>
            <a:r>
              <a:rPr lang="de-DE" sz="2000" u="sng" kern="100" dirty="0">
                <a:solidFill>
                  <a:srgbClr val="0563C1"/>
                </a:solidFill>
                <a:effectLst/>
                <a:latin typeface="Courier New" panose="02070309020205020404" pitchFamily="49" charset="0"/>
                <a:ea typeface="Calibri" panose="020F0502020204030204" pitchFamily="34" charset="0"/>
                <a:cs typeface="Times New Roman" panose="02020603050405020304" pitchFamily="18" charset="0"/>
                <a:hlinkClick r:id="rId4" tooltip="Zyklische Redundanzprüfung"/>
              </a:rPr>
              <a:t>CRC</a:t>
            </a:r>
            <a:r>
              <a:rPr lang="de-DE" sz="2000" kern="100" dirty="0">
                <a:effectLst/>
                <a:latin typeface="Courier New" panose="02070309020205020404" pitchFamily="49" charset="0"/>
                <a:ea typeface="Calibri" panose="020F0502020204030204" pitchFamily="34" charset="0"/>
                <a:cs typeface="Times New Roman" panose="02020603050405020304" pitchFamily="18" charset="0"/>
              </a:rPr>
              <a:t> müsste dagegen die Prüfsumme bei jedem Hop neu berechnet werden. Trotzdem kostet das Prüfen der Prüfsumme verhältnismäßig viel Zeit. Moderne Router überprüfen die Prüfsumme aus Gründen der Verarbeitungsgeschwindigkeit nicht und inkrementieren sie nur. Diese Umstände haben dazu geführt, dass dieses Feld bei IPv6 nicht mehr existiert. </a:t>
            </a:r>
          </a:p>
          <a:p>
            <a:endParaRPr lang="de-DE" dirty="0"/>
          </a:p>
        </p:txBody>
      </p:sp>
      <p:sp>
        <p:nvSpPr>
          <p:cNvPr id="4" name="Fußzeilenplatzhalter 3">
            <a:extLst>
              <a:ext uri="{FF2B5EF4-FFF2-40B4-BE49-F238E27FC236}">
                <a16:creationId xmlns:a16="http://schemas.microsoft.com/office/drawing/2014/main" id="{AE316946-9F77-6CE9-6723-36B73F78D87A}"/>
              </a:ext>
            </a:extLst>
          </p:cNvPr>
          <p:cNvSpPr>
            <a:spLocks noGrp="1"/>
          </p:cNvSpPr>
          <p:nvPr>
            <p:ph type="ftr" sz="quarter" idx="11"/>
          </p:nvPr>
        </p:nvSpPr>
        <p:spPr/>
        <p:txBody>
          <a:bodyPr/>
          <a:lstStyle/>
          <a:p>
            <a:r>
              <a:rPr lang="de-DE"/>
              <a:t>IPV4 Header - Aufbereitet von Bernd Thul</a:t>
            </a:r>
          </a:p>
        </p:txBody>
      </p:sp>
      <p:sp>
        <p:nvSpPr>
          <p:cNvPr id="5" name="Foliennummernplatzhalter 4">
            <a:extLst>
              <a:ext uri="{FF2B5EF4-FFF2-40B4-BE49-F238E27FC236}">
                <a16:creationId xmlns:a16="http://schemas.microsoft.com/office/drawing/2014/main" id="{65686D21-DCFE-A55B-DDAA-32D54008231C}"/>
              </a:ext>
            </a:extLst>
          </p:cNvPr>
          <p:cNvSpPr>
            <a:spLocks noGrp="1"/>
          </p:cNvSpPr>
          <p:nvPr>
            <p:ph type="sldNum" sz="quarter" idx="12"/>
          </p:nvPr>
        </p:nvSpPr>
        <p:spPr/>
        <p:txBody>
          <a:bodyPr/>
          <a:lstStyle/>
          <a:p>
            <a:fld id="{CC86A1BA-8B06-45B8-B0CB-316C9ACA5915}" type="slidenum">
              <a:rPr lang="de-DE" smtClean="0"/>
              <a:t>9</a:t>
            </a:fld>
            <a:endParaRPr lang="de-DE"/>
          </a:p>
        </p:txBody>
      </p:sp>
    </p:spTree>
    <p:extLst>
      <p:ext uri="{BB962C8B-B14F-4D97-AF65-F5344CB8AC3E}">
        <p14:creationId xmlns:p14="http://schemas.microsoft.com/office/powerpoint/2010/main" val="186771451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1327</Words>
  <Application>Microsoft Office PowerPoint</Application>
  <PresentationFormat>Breitbild</PresentationFormat>
  <Paragraphs>82</Paragraphs>
  <Slides>12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12</vt:i4>
      </vt:variant>
    </vt:vector>
  </HeadingPairs>
  <TitlesOfParts>
    <vt:vector size="17" baseType="lpstr">
      <vt:lpstr>Aptos</vt:lpstr>
      <vt:lpstr>Aptos Display</vt:lpstr>
      <vt:lpstr>Arial</vt:lpstr>
      <vt:lpstr>Courier New</vt:lpstr>
      <vt:lpstr>Office</vt:lpstr>
      <vt:lpstr>PowerPoint-Präsentation</vt:lpstr>
      <vt:lpstr>Erläuterung für IPv4</vt:lpstr>
      <vt:lpstr>TOS (Type of Service)</vt:lpstr>
      <vt:lpstr>Total Length &amp; Identification</vt:lpstr>
      <vt:lpstr>Flags</vt:lpstr>
      <vt:lpstr>Fragment Offset</vt:lpstr>
      <vt:lpstr>Time to Live (Lebenszeit)</vt:lpstr>
      <vt:lpstr>Protocol</vt:lpstr>
      <vt:lpstr>Header Checksum</vt:lpstr>
      <vt:lpstr>Source &amp; Destination Address </vt:lpstr>
      <vt:lpstr>Options und Padding -1-</vt:lpstr>
      <vt:lpstr>Options und Padding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bernd thul</dc:creator>
  <cp:lastModifiedBy>bernd thul</cp:lastModifiedBy>
  <cp:revision>3</cp:revision>
  <dcterms:created xsi:type="dcterms:W3CDTF">2025-10-19T08:33:57Z</dcterms:created>
  <dcterms:modified xsi:type="dcterms:W3CDTF">2025-10-19T11:32:01Z</dcterms:modified>
</cp:coreProperties>
</file>