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77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EB72C7-057E-4209-B30D-58CA79556E9F}" type="datetimeFigureOut">
              <a:rPr lang="de-DE" smtClean="0"/>
              <a:t>19.10.2025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E4772-D603-4C74-AB21-D75DC24045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1720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4D0607-AECB-D4FC-D077-14C4876844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4160ABA-40D5-40DE-B4B9-FB017E8909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F40C69-D829-5C5F-76D4-57CAFCA23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B30F2-5125-499D-BE73-8AFAAD56E217}" type="datetime1">
              <a:rPr lang="de-DE" smtClean="0"/>
              <a:t>19.10.2025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31FD19D-7405-E21C-ABAA-FE45EA299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F6909D-A7BF-593D-9748-6C9F4D73C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820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CF266A-99DA-A3DD-0EBB-C4050A746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464804C-A539-4BA2-0F35-6963DF0BC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5CF70C9-0FAE-66C5-279A-30A7528A3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3DF71-8016-4795-AC49-495306B74667}" type="datetime1">
              <a:rPr lang="de-DE" smtClean="0"/>
              <a:t>19.10.2025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AE49A1-16B1-A1F6-0273-424CAC238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705C36-B1E6-D2E5-80DB-AD0AE2259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201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03CF4FC3-EDE4-BA30-E75C-D6832709BE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06A0DD3-C9C5-C202-422A-1DD658EB2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FCBDDAA-8487-2FD5-BE54-22FBDEB0B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7EF8D-6B0F-4F28-8C44-EA3F5F14C99D}" type="datetime1">
              <a:rPr lang="de-DE" smtClean="0"/>
              <a:t>19.10.2025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FBB3AD-5BF1-9A40-3015-DEECEA274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AB632E-C9A7-7ED3-67E8-5E6051665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081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8E2F5E-32F8-3883-E077-F365E0018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197C01-62CB-FCE6-7274-629E9E7E9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C934687-C915-2A94-BCD9-15250B134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72B44-CE7F-4065-BC1B-A1152A62466B}" type="datetime1">
              <a:rPr lang="de-DE" smtClean="0"/>
              <a:t>19.10.2025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E51D3D-9015-8BC3-807C-9A31D9512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A91A6C-DA60-E945-AA69-C327CDC51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5583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91B71C-32A0-E4D5-6EA7-C8EBDE1E4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1AF7623-CA38-998E-FB39-A37E2DD831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F09B5D-20B4-8986-CBBD-2FF0EB513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BF7B-22F3-4E79-8C38-E434318C2A18}" type="datetime1">
              <a:rPr lang="de-DE" smtClean="0"/>
              <a:t>19.10.2025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86C0352-C111-F635-6531-A278DC7E6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A85D7A-2AAE-FF0C-E4BD-2CC60C77B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708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B82380-5659-78F0-57D4-86EA3A838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8F5FE1-F3CE-91C1-0882-B611491C36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21B4AFE-891F-5A3F-0344-7AB047E03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4A15138-B6E2-CC64-4B6C-FCAF113C7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0E89F-6B46-4CA6-B613-5FBD77B71065}" type="datetime1">
              <a:rPr lang="de-DE" smtClean="0"/>
              <a:t>19.10.2025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6BE8601-ED9B-6B3B-12D9-64280D606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F48EE4B-7195-C334-CD0A-193D49FB5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1198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5C873F-0DC3-398A-8E55-333ABC236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9C0962A-071F-440F-CBEA-D81CC6ABC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DA4DECC-2ABF-E1BA-A0D6-4DD797A78E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A974CEC-F7C3-B38B-E1B0-7644E5D7F2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E61EBC6-0EBE-D2EE-CA79-420CB8AFA4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3D5EF9E-B5B5-67F9-E8B2-695B476B5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D600F-42C5-432B-B636-3A6CF021EB57}" type="datetime1">
              <a:rPr lang="de-DE" smtClean="0"/>
              <a:t>19.10.2025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01ECA31-3128-F95C-0427-92FEEE448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F3D94E8-B532-EA71-1369-F0268350B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8050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B1C7E0-5E32-C0BF-568C-109C20A9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6D8C762-1F13-D448-16F3-F1AEFFB6A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8B146-2D38-4F27-AE1C-F501004B9DF1}" type="datetime1">
              <a:rPr lang="de-DE" smtClean="0"/>
              <a:t>19.10.2025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2FA78CC-EEC5-4EDC-4CCD-D21892428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9019C30-968B-1671-734E-0F44EF84E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004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0E48436E-64EF-5569-49F0-8D025565E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EEB668-02F1-4505-A9F0-E93FB09C0F39}" type="datetime1">
              <a:rPr lang="de-DE" smtClean="0"/>
              <a:t>19.10.2025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47B625D-446D-35C8-F440-53875C232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F1394D-48DE-A6C3-A805-6B8557A02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6683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EC4687-4DA5-93B5-C09F-8DB48FD37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A7D809-C3EC-D7C7-E4EA-701A052E4A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B506B1-D2E5-94AF-0CB0-0DB69A61F1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9A6E0A8-08CC-20FB-AABF-7007AA670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4A8BC-3AE3-4FA0-86F0-6668ED36AFA8}" type="datetime1">
              <a:rPr lang="de-DE" smtClean="0"/>
              <a:t>19.10.2025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528D02-C85B-6279-19AC-B40F45861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C712300-A8B1-AC47-2FDB-E2BB4B7A0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604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E5BEF9-B6B0-CE21-B7C3-8AC630C84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8144C04-DA4D-B3AB-3514-14EC82B888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A717514-385D-C946-D67B-34BC298AC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7804614-D3D1-166D-A5A6-DC82D2802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68750-4E20-4DB3-B0B9-61D4AB14CF31}" type="datetime1">
              <a:rPr lang="de-DE" smtClean="0"/>
              <a:t>19.10.2025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A4FAC6-3A80-0A95-6C43-FE524BF56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B22819E-C754-9407-761C-901A4B07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0222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FB095C2-8E59-840C-6E88-083D8E99E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034058-1DF1-93AC-18D3-5E88C58276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3C5889-1B2B-3EA4-D51E-52249760E4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69F950-155D-432A-97A0-1267375BE48F}" type="datetime1">
              <a:rPr lang="de-DE" smtClean="0"/>
              <a:t>19.10.2025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DF7B6A-5A7A-81CF-53E2-8DA0B647A7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9D0935E-2A64-6242-178C-A4B146E77D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3D5A60-2583-4E93-98EA-EDE7C2C45F1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E4AB834-F9E2-935D-5152-80D3C9D79540}"/>
              </a:ext>
            </a:extLst>
          </p:cNvPr>
          <p:cNvSpPr/>
          <p:nvPr userDrawn="1"/>
        </p:nvSpPr>
        <p:spPr>
          <a:xfrm>
            <a:off x="838200" y="90766"/>
            <a:ext cx="10515600" cy="27435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20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Erläuterung IPv6 - Header</a:t>
            </a:r>
            <a:endParaRPr lang="de-DE" sz="2000" b="1" dirty="0"/>
          </a:p>
        </p:txBody>
      </p:sp>
      <p:sp>
        <p:nvSpPr>
          <p:cNvPr id="8" name="Fußzeilenplatzhalter 1">
            <a:extLst>
              <a:ext uri="{FF2B5EF4-FFF2-40B4-BE49-F238E27FC236}">
                <a16:creationId xmlns:a16="http://schemas.microsoft.com/office/drawing/2014/main" id="{EC8687EF-F87D-1098-2F5E-A876215F6837}"/>
              </a:ext>
            </a:extLst>
          </p:cNvPr>
          <p:cNvSpPr txBox="1">
            <a:spLocks/>
          </p:cNvSpPr>
          <p:nvPr userDrawn="1"/>
        </p:nvSpPr>
        <p:spPr>
          <a:xfrm>
            <a:off x="3937000" y="6305406"/>
            <a:ext cx="4689764" cy="365125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IPV6 Header - Aufbereitet von Bernd Thul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D0FAEEDF-A3A8-8FB4-7D85-9104BD040093}"/>
              </a:ext>
            </a:extLst>
          </p:cNvPr>
          <p:cNvCxnSpPr/>
          <p:nvPr userDrawn="1"/>
        </p:nvCxnSpPr>
        <p:spPr>
          <a:xfrm>
            <a:off x="838200" y="6356350"/>
            <a:ext cx="10515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307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IPv6" TargetMode="External"/><Relationship Id="rId2" Type="http://schemas.openxmlformats.org/officeDocument/2006/relationships/hyperlink" Target="https://de.wikipedia.org/wiki/Heade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de.wikipedia.org/wiki/IPv6#cite_note-RFC2460-7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62B9C76-A751-D128-FE17-6DBB032B1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6A1BA-8B06-45B8-B0CB-316C9ACA5915}" type="slidenum">
              <a:rPr lang="de-DE" smtClean="0"/>
              <a:t>1</a:t>
            </a:fld>
            <a:endParaRPr lang="de-DE"/>
          </a:p>
        </p:txBody>
      </p:sp>
      <p:pic>
        <p:nvPicPr>
          <p:cNvPr id="6" name="Grafik 5" descr="Ein Bild, das Text, Elektronik, Screenshot, Display enthält.&#10;&#10;KI-generierte Inhalte können fehlerhaft sein.">
            <a:extLst>
              <a:ext uri="{FF2B5EF4-FFF2-40B4-BE49-F238E27FC236}">
                <a16:creationId xmlns:a16="http://schemas.microsoft.com/office/drawing/2014/main" id="{CF3E731E-6441-F237-585C-3896594A6F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99" b="7314"/>
          <a:stretch/>
        </p:blipFill>
        <p:spPr>
          <a:xfrm>
            <a:off x="1174940" y="264778"/>
            <a:ext cx="9759436" cy="5762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12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9264AF-DE7D-C27C-B09F-DBA4D2BDF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Header Aufbau: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AD7039-3E44-E9D5-E55B-EB3ABFAC7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Im Gegensatz zu IPv4 hat der IP-Kopfdatenbereich (</a:t>
            </a:r>
            <a:r>
              <a:rPr lang="de-DE" dirty="0">
                <a:hlinkClick r:id="rId2" tooltip="Header"/>
              </a:rPr>
              <a:t>Header</a:t>
            </a:r>
            <a:r>
              <a:rPr lang="de-DE" dirty="0"/>
              <a:t>) bei IPv6 eine feste Länge von 40 Bytes (320 Bits). Optionale, seltener benutzte Informationen werden in sogenannten Erweiterungs-Kopfdaten (englisch: </a:t>
            </a:r>
            <a:r>
              <a:rPr lang="de-DE" i="1" dirty="0"/>
              <a:t>Extension Headers</a:t>
            </a:r>
            <a:r>
              <a:rPr lang="de-DE" dirty="0"/>
              <a:t>) zwischen dem IPv6-Kopfdatenbereich und der eigentlichen Nutzlast (englisch </a:t>
            </a:r>
            <a:r>
              <a:rPr lang="de-DE" i="1" dirty="0"/>
              <a:t>Payload</a:t>
            </a:r>
            <a:r>
              <a:rPr lang="de-DE" dirty="0"/>
              <a:t>) eingebettet. </a:t>
            </a:r>
          </a:p>
          <a:p>
            <a:endParaRPr lang="de-DE" dirty="0"/>
          </a:p>
          <a:p>
            <a:r>
              <a:rPr lang="de-DE" dirty="0"/>
              <a:t>Entnommen aus </a:t>
            </a:r>
            <a:r>
              <a:rPr lang="de-DE" dirty="0">
                <a:hlinkClick r:id="rId3"/>
              </a:rPr>
              <a:t>https://de.wikipedia.org/wiki/IPv6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0FD0303-B47F-7C03-61A1-00E9F45C8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9665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F0C2A8-DA56-F649-AECF-ED4873A154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43B8A7-39C2-0387-34CC-B6EA59B3C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608"/>
            <a:ext cx="10515600" cy="4876732"/>
          </a:xfrm>
        </p:spPr>
        <p:txBody>
          <a:bodyPr>
            <a:normAutofit fontScale="25000" lnSpcReduction="20000"/>
          </a:bodyPr>
          <a:lstStyle/>
          <a:p>
            <a:pPr marL="0" indent="0" defTabSz="785813">
              <a:lnSpc>
                <a:spcPct val="120000"/>
              </a:lnSpc>
              <a:spcBef>
                <a:spcPts val="0"/>
              </a:spcBef>
              <a:buNone/>
              <a:tabLst>
                <a:tab pos="2149475" algn="l"/>
                <a:tab pos="2693988" algn="l"/>
              </a:tabLst>
            </a:pPr>
            <a:r>
              <a:rPr lang="de-DE" sz="8000" dirty="0">
                <a:latin typeface="Arial" panose="020B0604020202020204" pitchFamily="34" charset="0"/>
                <a:cs typeface="Arial" panose="020B0604020202020204" pitchFamily="34" charset="0"/>
              </a:rPr>
              <a:t>Der Kopfdatenbereich eines IPv6-Paketes setzt sich laut RFC 2460</a:t>
            </a:r>
            <a:r>
              <a:rPr lang="de-DE" sz="8000" baseline="30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[7]</a:t>
            </a:r>
            <a:r>
              <a:rPr lang="de-DE" sz="8000" dirty="0">
                <a:latin typeface="Arial" panose="020B0604020202020204" pitchFamily="34" charset="0"/>
                <a:cs typeface="Arial" panose="020B0604020202020204" pitchFamily="34" charset="0"/>
              </a:rPr>
              <a:t> aus den folgenden Feldern zusammen:</a:t>
            </a:r>
            <a:br>
              <a:rPr lang="de-DE" dirty="0"/>
            </a:br>
            <a:br>
              <a:rPr lang="de-DE" dirty="0"/>
            </a:br>
            <a: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  <a:t>Version 	4 Bit		IP-Versionsnummer (6) </a:t>
            </a: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  <a:t>Traffic Class 	8 Bit		Quality </a:t>
            </a:r>
            <a:r>
              <a:rPr lang="de-DE" sz="64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  <a:t> Service</a:t>
            </a: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  <a:t>Flow Label 	20 Bit		Ebenfalls für QoS oder Echtzeitanwendungen verwendeter Wert.</a:t>
            </a: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  <a:t>Payload </a:t>
            </a:r>
            <a:r>
              <a:rPr lang="de-DE" sz="6400" dirty="0" err="1"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  <a:t> 	16 Bit		Länge des IPv6-Paketinhaltes</a:t>
            </a: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  <a:t>Next Header 	8 Bit		Identifiziert den Typ des nächsten Kopfdatenbereiches</a:t>
            </a: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  <a:t>Hop Limit 	8 Bit		Maximale Anzahl an Zwischenschritten über Router, </a:t>
            </a: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  <a:t>			die ein Paket zurücklegen darf</a:t>
            </a: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DE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6400" dirty="0">
                <a:latin typeface="Arial" panose="020B0604020202020204" pitchFamily="34" charset="0"/>
                <a:cs typeface="Arial" panose="020B0604020202020204" pitchFamily="34" charset="0"/>
              </a:rPr>
              <a:t>Source </a:t>
            </a:r>
            <a:r>
              <a:rPr lang="fr-FR" sz="6400" dirty="0" err="1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fr-FR" sz="6400" dirty="0">
                <a:latin typeface="Arial" panose="020B0604020202020204" pitchFamily="34" charset="0"/>
                <a:cs typeface="Arial" panose="020B0604020202020204" pitchFamily="34" charset="0"/>
              </a:rPr>
              <a:t> 	128 Bit	Adresse des </a:t>
            </a:r>
            <a:r>
              <a:rPr lang="fr-FR" sz="6400" dirty="0" err="1">
                <a:latin typeface="Arial" panose="020B0604020202020204" pitchFamily="34" charset="0"/>
                <a:cs typeface="Arial" panose="020B0604020202020204" pitchFamily="34" charset="0"/>
              </a:rPr>
              <a:t>Senders</a:t>
            </a:r>
            <a:r>
              <a:rPr lang="fr-F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fr-FR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FR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785813">
              <a:lnSpc>
                <a:spcPct val="120000"/>
              </a:lnSpc>
              <a:spcBef>
                <a:spcPts val="0"/>
              </a:spcBef>
              <a:buNone/>
              <a:tabLst>
                <a:tab pos="2149475" algn="l"/>
                <a:tab pos="2693988" algn="l"/>
              </a:tabLst>
            </a:pPr>
            <a:r>
              <a:rPr lang="fr-FR" sz="6400" dirty="0">
                <a:latin typeface="Arial" panose="020B0604020202020204" pitchFamily="34" charset="0"/>
                <a:cs typeface="Arial" panose="020B0604020202020204" pitchFamily="34" charset="0"/>
              </a:rPr>
              <a:t>Destination </a:t>
            </a:r>
            <a:r>
              <a:rPr lang="fr-FR" sz="6400" dirty="0" err="1">
                <a:latin typeface="Arial" panose="020B0604020202020204" pitchFamily="34" charset="0"/>
                <a:cs typeface="Arial" panose="020B0604020202020204" pitchFamily="34" charset="0"/>
              </a:rPr>
              <a:t>Addr</a:t>
            </a:r>
            <a:r>
              <a:rPr lang="fr-FR" sz="6400" dirty="0">
                <a:latin typeface="Arial" panose="020B0604020202020204" pitchFamily="34" charset="0"/>
                <a:cs typeface="Arial" panose="020B0604020202020204" pitchFamily="34" charset="0"/>
              </a:rPr>
              <a:t>. 	128 Bit	Adresse des </a:t>
            </a:r>
            <a:r>
              <a:rPr lang="fr-FR" sz="6400" dirty="0" err="1">
                <a:latin typeface="Arial" panose="020B0604020202020204" pitchFamily="34" charset="0"/>
                <a:cs typeface="Arial" panose="020B0604020202020204" pitchFamily="34" charset="0"/>
              </a:rPr>
              <a:t>Empfängers</a:t>
            </a:r>
            <a:r>
              <a:rPr lang="fr-FR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br>
              <a:rPr lang="de-DE" sz="3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3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F4D3D48-3AE2-D1B4-C1E7-3F1C40EED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7225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4A1EA25-B6DA-C7F8-D8E2-76B4FF4DD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4</a:t>
            </a:fld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1981A218-2869-95DC-26E4-3E9162C9A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229" y="685417"/>
            <a:ext cx="10869542" cy="5487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9109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43927B-BDB5-F831-2D95-66D09A965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00637"/>
          </a:xfrm>
        </p:spPr>
        <p:txBody>
          <a:bodyPr>
            <a:normAutofit/>
          </a:bodyPr>
          <a:lstStyle/>
          <a:p>
            <a:r>
              <a:rPr lang="de-DE" sz="2000" dirty="0"/>
              <a:t>Wie im </a:t>
            </a:r>
            <a:r>
              <a:rPr lang="de-DE" sz="2000" i="1" dirty="0"/>
              <a:t>Next Header</a:t>
            </a:r>
            <a:r>
              <a:rPr lang="de-DE" sz="2000" dirty="0"/>
              <a:t> Feld verwiesen, sind einige </a:t>
            </a:r>
            <a:r>
              <a:rPr lang="de-DE" sz="2000" i="1" dirty="0"/>
              <a:t>Extension Headers</a:t>
            </a:r>
            <a:r>
              <a:rPr lang="de-DE" sz="2000" dirty="0"/>
              <a:t> und ein Platzhalter definiert: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A5AF25C-0C65-94D6-5BA8-8863E7270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5A60-2583-4E93-98EA-EDE7C2C45F15}" type="slidenum">
              <a:rPr lang="de-DE" smtClean="0"/>
              <a:t>5</a:t>
            </a:fld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C01F17BA-A6B7-449F-E42E-BF1408DDD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865762"/>
            <a:ext cx="10515600" cy="5385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303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220</Words>
  <Application>Microsoft Office PowerPoint</Application>
  <PresentationFormat>Breitbild</PresentationFormat>
  <Paragraphs>14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Courier New</vt:lpstr>
      <vt:lpstr>Office</vt:lpstr>
      <vt:lpstr>PowerPoint-Präsentation</vt:lpstr>
      <vt:lpstr>Header Aufbau:</vt:lpstr>
      <vt:lpstr>Inhalte</vt:lpstr>
      <vt:lpstr>PowerPoint-Präsentation</vt:lpstr>
      <vt:lpstr>Wie im Next Header Feld verwiesen, sind einige Extension Headers und ein Platzhalter definiert: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bernd thul</dc:creator>
  <cp:lastModifiedBy>bernd thul</cp:lastModifiedBy>
  <cp:revision>3</cp:revision>
  <dcterms:created xsi:type="dcterms:W3CDTF">2025-10-19T11:27:50Z</dcterms:created>
  <dcterms:modified xsi:type="dcterms:W3CDTF">2025-10-19T12:05:27Z</dcterms:modified>
</cp:coreProperties>
</file>