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sldIdLst>
    <p:sldId id="280" r:id="rId2"/>
    <p:sldId id="268" r:id="rId3"/>
    <p:sldId id="279" r:id="rId4"/>
    <p:sldId id="264" r:id="rId5"/>
    <p:sldId id="265" r:id="rId6"/>
    <p:sldId id="266" r:id="rId7"/>
    <p:sldId id="267" r:id="rId8"/>
    <p:sldId id="293" r:id="rId9"/>
    <p:sldId id="312" r:id="rId10"/>
    <p:sldId id="307" r:id="rId11"/>
    <p:sldId id="256" r:id="rId12"/>
    <p:sldId id="257" r:id="rId13"/>
    <p:sldId id="313" r:id="rId14"/>
    <p:sldId id="318" r:id="rId15"/>
    <p:sldId id="298" r:id="rId16"/>
    <p:sldId id="316" r:id="rId17"/>
    <p:sldId id="258" r:id="rId18"/>
    <p:sldId id="324" r:id="rId19"/>
    <p:sldId id="259" r:id="rId20"/>
    <p:sldId id="260" r:id="rId21"/>
    <p:sldId id="261" r:id="rId22"/>
    <p:sldId id="262" r:id="rId23"/>
    <p:sldId id="314" r:id="rId24"/>
    <p:sldId id="299" r:id="rId25"/>
    <p:sldId id="263" r:id="rId26"/>
    <p:sldId id="289" r:id="rId27"/>
    <p:sldId id="322" r:id="rId28"/>
    <p:sldId id="269" r:id="rId29"/>
    <p:sldId id="284" r:id="rId30"/>
    <p:sldId id="285" r:id="rId31"/>
    <p:sldId id="286" r:id="rId32"/>
    <p:sldId id="288" r:id="rId33"/>
    <p:sldId id="290" r:id="rId34"/>
    <p:sldId id="328" r:id="rId35"/>
    <p:sldId id="270" r:id="rId36"/>
    <p:sldId id="271" r:id="rId37"/>
    <p:sldId id="272" r:id="rId38"/>
    <p:sldId id="325" r:id="rId39"/>
    <p:sldId id="273" r:id="rId40"/>
    <p:sldId id="274" r:id="rId41"/>
    <p:sldId id="309" r:id="rId42"/>
    <p:sldId id="300" r:id="rId43"/>
    <p:sldId id="315" r:id="rId44"/>
    <p:sldId id="292" r:id="rId45"/>
    <p:sldId id="281" r:id="rId46"/>
    <p:sldId id="320" r:id="rId47"/>
    <p:sldId id="321" r:id="rId48"/>
    <p:sldId id="277" r:id="rId49"/>
    <p:sldId id="310" r:id="rId50"/>
    <p:sldId id="282" r:id="rId51"/>
    <p:sldId id="283" r:id="rId52"/>
    <p:sldId id="323" r:id="rId53"/>
    <p:sldId id="295" r:id="rId54"/>
    <p:sldId id="319" r:id="rId55"/>
    <p:sldId id="296" r:id="rId56"/>
    <p:sldId id="327" r:id="rId57"/>
    <p:sldId id="305" r:id="rId58"/>
    <p:sldId id="306" r:id="rId59"/>
    <p:sldId id="311" r:id="rId60"/>
    <p:sldId id="276" r:id="rId61"/>
    <p:sldId id="308" r:id="rId62"/>
    <p:sldId id="291" r:id="rId63"/>
    <p:sldId id="278" r:id="rId64"/>
    <p:sldId id="326" r:id="rId65"/>
    <p:sldId id="317" r:id="rId66"/>
    <p:sldId id="329" r:id="rId67"/>
    <p:sldId id="330" r:id="rId68"/>
    <p:sldId id="294" r:id="rId69"/>
    <p:sldId id="301" r:id="rId70"/>
    <p:sldId id="302" r:id="rId71"/>
    <p:sldId id="303" r:id="rId72"/>
    <p:sldId id="304" r:id="rId7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033" autoAdjust="0"/>
  </p:normalViewPr>
  <p:slideViewPr>
    <p:cSldViewPr snapToGrid="0">
      <p:cViewPr varScale="1">
        <p:scale>
          <a:sx n="75" d="100"/>
          <a:sy n="75" d="100"/>
        </p:scale>
        <p:origin x="902" y="53"/>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D57390-FFF5-4C39-8F00-812B9FBE7F1A}" type="datetimeFigureOut">
              <a:rPr lang="de-DE" smtClean="0"/>
              <a:t>03.04.2025</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386249-9B9B-4FA9-A344-9EEAC734BF1D}" type="slidenum">
              <a:rPr lang="de-DE" smtClean="0"/>
              <a:t>‹Nr.›</a:t>
            </a:fld>
            <a:endParaRPr lang="de-DE" dirty="0"/>
          </a:p>
        </p:txBody>
      </p:sp>
    </p:spTree>
    <p:extLst>
      <p:ext uri="{BB962C8B-B14F-4D97-AF65-F5344CB8AC3E}">
        <p14:creationId xmlns:p14="http://schemas.microsoft.com/office/powerpoint/2010/main" val="3757459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B386249-9B9B-4FA9-A344-9EEAC734BF1D}" type="slidenum">
              <a:rPr lang="de-DE" smtClean="0"/>
              <a:t>11</a:t>
            </a:fld>
            <a:endParaRPr lang="de-DE"/>
          </a:p>
        </p:txBody>
      </p:sp>
    </p:spTree>
    <p:extLst>
      <p:ext uri="{BB962C8B-B14F-4D97-AF65-F5344CB8AC3E}">
        <p14:creationId xmlns:p14="http://schemas.microsoft.com/office/powerpoint/2010/main" val="7196186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hyperlink" Target="http://www.bernd-thul.de/"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www.bernd-thul.de/"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ECAFEB-C5EF-4047-440E-FC012E02A668}"/>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5D614D18-DFD0-4EE2-65A7-F92C0D779D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7" name="Textfeld 6">
            <a:extLst>
              <a:ext uri="{FF2B5EF4-FFF2-40B4-BE49-F238E27FC236}">
                <a16:creationId xmlns:a16="http://schemas.microsoft.com/office/drawing/2014/main" id="{9F325CA6-1D09-6A78-2DF2-71C98B01C9C9}"/>
              </a:ext>
            </a:extLst>
          </p:cNvPr>
          <p:cNvSpPr txBox="1"/>
          <p:nvPr userDrawn="1"/>
        </p:nvSpPr>
        <p:spPr>
          <a:xfrm>
            <a:off x="8448675" y="6334125"/>
            <a:ext cx="3524250" cy="369332"/>
          </a:xfrm>
          <a:prstGeom prst="rect">
            <a:avLst/>
          </a:prstGeom>
          <a:noFill/>
        </p:spPr>
        <p:txBody>
          <a:bodyPr wrap="square" rtlCol="0">
            <a:spAutoFit/>
          </a:bodyPr>
          <a:lstStyle/>
          <a:p>
            <a:pPr algn="r"/>
            <a:r>
              <a:rPr lang="de-DE" dirty="0"/>
              <a:t>Seite </a:t>
            </a:r>
            <a:fld id="{DCC6F20D-1A6E-427C-9E89-C5E210D34708}" type="slidenum">
              <a:rPr lang="de-DE" smtClean="0"/>
              <a:pPr algn="r"/>
              <a:t>‹Nr.›</a:t>
            </a:fld>
            <a:endParaRPr lang="de-DE" dirty="0"/>
          </a:p>
        </p:txBody>
      </p:sp>
      <p:sp>
        <p:nvSpPr>
          <p:cNvPr id="8" name="Textfeld 7">
            <a:extLst>
              <a:ext uri="{FF2B5EF4-FFF2-40B4-BE49-F238E27FC236}">
                <a16:creationId xmlns:a16="http://schemas.microsoft.com/office/drawing/2014/main" id="{3893F87F-790D-9D2C-808B-E5231C636ABC}"/>
              </a:ext>
            </a:extLst>
          </p:cNvPr>
          <p:cNvSpPr txBox="1"/>
          <p:nvPr userDrawn="1"/>
        </p:nvSpPr>
        <p:spPr>
          <a:xfrm>
            <a:off x="581024" y="6334125"/>
            <a:ext cx="7219951" cy="369332"/>
          </a:xfrm>
          <a:prstGeom prst="rect">
            <a:avLst/>
          </a:prstGeom>
          <a:noFill/>
        </p:spPr>
        <p:txBody>
          <a:bodyPr wrap="square" rtlCol="0">
            <a:spAutoFit/>
          </a:bodyPr>
          <a:lstStyle/>
          <a:p>
            <a:r>
              <a:rPr lang="de-DE" dirty="0"/>
              <a:t>© Bernd Thul – </a:t>
            </a:r>
            <a:r>
              <a:rPr lang="de-DE" dirty="0">
                <a:hlinkClick r:id="rId2"/>
              </a:rPr>
              <a:t>http://www.bernd-thul.de</a:t>
            </a:r>
            <a:r>
              <a:rPr lang="de-DE" dirty="0"/>
              <a:t>                 vom 12.02.2025</a:t>
            </a:r>
          </a:p>
        </p:txBody>
      </p:sp>
      <p:cxnSp>
        <p:nvCxnSpPr>
          <p:cNvPr id="10" name="Gerade Verbindung mit Pfeil 9">
            <a:extLst>
              <a:ext uri="{FF2B5EF4-FFF2-40B4-BE49-F238E27FC236}">
                <a16:creationId xmlns:a16="http://schemas.microsoft.com/office/drawing/2014/main" id="{DC857B67-4BBD-00D3-F917-822B77D71E5E}"/>
              </a:ext>
            </a:extLst>
          </p:cNvPr>
          <p:cNvCxnSpPr/>
          <p:nvPr userDrawn="1"/>
        </p:nvCxnSpPr>
        <p:spPr>
          <a:xfrm>
            <a:off x="581025" y="6334125"/>
            <a:ext cx="1161097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7396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1000A6-32AD-8D3F-C0FB-AE9B992465D7}"/>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6CD2896-2605-9259-2D00-B7D7EBCF7867}"/>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D538281-3F20-B826-D899-FEB708259C1E}"/>
              </a:ext>
            </a:extLst>
          </p:cNvPr>
          <p:cNvSpPr>
            <a:spLocks noGrp="1"/>
          </p:cNvSpPr>
          <p:nvPr>
            <p:ph type="dt" sz="half" idx="10"/>
          </p:nvPr>
        </p:nvSpPr>
        <p:spPr/>
        <p:txBody>
          <a:bodyPr/>
          <a:lstStyle/>
          <a:p>
            <a:fld id="{5947E1ED-D59C-4E41-B506-3806589D1EE1}" type="datetimeFigureOut">
              <a:rPr lang="de-DE" smtClean="0"/>
              <a:t>03.04.2025</a:t>
            </a:fld>
            <a:endParaRPr lang="de-DE" dirty="0"/>
          </a:p>
        </p:txBody>
      </p:sp>
      <p:sp>
        <p:nvSpPr>
          <p:cNvPr id="5" name="Fußzeilenplatzhalter 4">
            <a:extLst>
              <a:ext uri="{FF2B5EF4-FFF2-40B4-BE49-F238E27FC236}">
                <a16:creationId xmlns:a16="http://schemas.microsoft.com/office/drawing/2014/main" id="{7753FC12-1E7C-2CC4-4215-106628A1FEE5}"/>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D5632D32-B520-DEE4-8B78-C00E24E8DB4B}"/>
              </a:ext>
            </a:extLst>
          </p:cNvPr>
          <p:cNvSpPr>
            <a:spLocks noGrp="1"/>
          </p:cNvSpPr>
          <p:nvPr>
            <p:ph type="sldNum" sz="quarter" idx="12"/>
          </p:nvPr>
        </p:nvSpPr>
        <p:spPr/>
        <p:txBody>
          <a:bodyPr/>
          <a:lstStyle/>
          <a:p>
            <a:fld id="{E775D947-A3FC-4026-AE97-262DE730B2D5}" type="slidenum">
              <a:rPr lang="de-DE" smtClean="0"/>
              <a:t>‹Nr.›</a:t>
            </a:fld>
            <a:endParaRPr lang="de-DE" dirty="0"/>
          </a:p>
        </p:txBody>
      </p:sp>
    </p:spTree>
    <p:extLst>
      <p:ext uri="{BB962C8B-B14F-4D97-AF65-F5344CB8AC3E}">
        <p14:creationId xmlns:p14="http://schemas.microsoft.com/office/powerpoint/2010/main" val="945461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D51A794-7AEF-85AD-2A2E-E787E4C49069}"/>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6AEEFA3-DB78-E351-6247-D31FE81128B9}"/>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5E4D170-5C35-948D-6A02-2B1C9552DB5B}"/>
              </a:ext>
            </a:extLst>
          </p:cNvPr>
          <p:cNvSpPr>
            <a:spLocks noGrp="1"/>
          </p:cNvSpPr>
          <p:nvPr>
            <p:ph type="dt" sz="half" idx="10"/>
          </p:nvPr>
        </p:nvSpPr>
        <p:spPr/>
        <p:txBody>
          <a:bodyPr/>
          <a:lstStyle/>
          <a:p>
            <a:fld id="{5947E1ED-D59C-4E41-B506-3806589D1EE1}" type="datetimeFigureOut">
              <a:rPr lang="de-DE" smtClean="0"/>
              <a:t>03.04.2025</a:t>
            </a:fld>
            <a:endParaRPr lang="de-DE" dirty="0"/>
          </a:p>
        </p:txBody>
      </p:sp>
      <p:sp>
        <p:nvSpPr>
          <p:cNvPr id="5" name="Fußzeilenplatzhalter 4">
            <a:extLst>
              <a:ext uri="{FF2B5EF4-FFF2-40B4-BE49-F238E27FC236}">
                <a16:creationId xmlns:a16="http://schemas.microsoft.com/office/drawing/2014/main" id="{AD600D4A-0B13-56D7-14D1-6A5661059F5D}"/>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991570F7-6444-75BE-CE28-80E20490CE8F}"/>
              </a:ext>
            </a:extLst>
          </p:cNvPr>
          <p:cNvSpPr>
            <a:spLocks noGrp="1"/>
          </p:cNvSpPr>
          <p:nvPr>
            <p:ph type="sldNum" sz="quarter" idx="12"/>
          </p:nvPr>
        </p:nvSpPr>
        <p:spPr/>
        <p:txBody>
          <a:bodyPr/>
          <a:lstStyle/>
          <a:p>
            <a:fld id="{E775D947-A3FC-4026-AE97-262DE730B2D5}" type="slidenum">
              <a:rPr lang="de-DE" smtClean="0"/>
              <a:t>‹Nr.›</a:t>
            </a:fld>
            <a:endParaRPr lang="de-DE" dirty="0"/>
          </a:p>
        </p:txBody>
      </p:sp>
    </p:spTree>
    <p:extLst>
      <p:ext uri="{BB962C8B-B14F-4D97-AF65-F5344CB8AC3E}">
        <p14:creationId xmlns:p14="http://schemas.microsoft.com/office/powerpoint/2010/main" val="3242281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958DE1-39EA-18A7-4005-4C88A6883648}"/>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A2064169-5F5E-9752-1D49-698686B7AC75}"/>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Textfeld 7">
            <a:extLst>
              <a:ext uri="{FF2B5EF4-FFF2-40B4-BE49-F238E27FC236}">
                <a16:creationId xmlns:a16="http://schemas.microsoft.com/office/drawing/2014/main" id="{B61E2EBA-BF84-86BB-4C3E-6AF09146B497}"/>
              </a:ext>
            </a:extLst>
          </p:cNvPr>
          <p:cNvSpPr txBox="1"/>
          <p:nvPr userDrawn="1"/>
        </p:nvSpPr>
        <p:spPr>
          <a:xfrm>
            <a:off x="8448675" y="6334125"/>
            <a:ext cx="3524250" cy="369332"/>
          </a:xfrm>
          <a:prstGeom prst="rect">
            <a:avLst/>
          </a:prstGeom>
          <a:noFill/>
        </p:spPr>
        <p:txBody>
          <a:bodyPr wrap="square" rtlCol="0">
            <a:spAutoFit/>
          </a:bodyPr>
          <a:lstStyle/>
          <a:p>
            <a:pPr algn="r"/>
            <a:r>
              <a:rPr lang="de-DE" dirty="0"/>
              <a:t>Seite </a:t>
            </a:r>
            <a:fld id="{DCC6F20D-1A6E-427C-9E89-C5E210D34708}" type="slidenum">
              <a:rPr lang="de-DE" smtClean="0"/>
              <a:pPr algn="r"/>
              <a:t>‹Nr.›</a:t>
            </a:fld>
            <a:endParaRPr lang="de-DE" dirty="0"/>
          </a:p>
        </p:txBody>
      </p:sp>
      <p:cxnSp>
        <p:nvCxnSpPr>
          <p:cNvPr id="10" name="Gerade Verbindung mit Pfeil 9">
            <a:extLst>
              <a:ext uri="{FF2B5EF4-FFF2-40B4-BE49-F238E27FC236}">
                <a16:creationId xmlns:a16="http://schemas.microsoft.com/office/drawing/2014/main" id="{54E4CFFC-2F4B-8AAE-6BC3-0436D256F0B7}"/>
              </a:ext>
            </a:extLst>
          </p:cNvPr>
          <p:cNvCxnSpPr/>
          <p:nvPr userDrawn="1"/>
        </p:nvCxnSpPr>
        <p:spPr>
          <a:xfrm>
            <a:off x="581025" y="6334125"/>
            <a:ext cx="1161097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 name="Textfeld 3">
            <a:extLst>
              <a:ext uri="{FF2B5EF4-FFF2-40B4-BE49-F238E27FC236}">
                <a16:creationId xmlns:a16="http://schemas.microsoft.com/office/drawing/2014/main" id="{3ABA2170-1F52-4A49-8D9C-9B6BD8259AD4}"/>
              </a:ext>
            </a:extLst>
          </p:cNvPr>
          <p:cNvSpPr txBox="1"/>
          <p:nvPr userDrawn="1"/>
        </p:nvSpPr>
        <p:spPr>
          <a:xfrm>
            <a:off x="581024" y="6334125"/>
            <a:ext cx="7219951" cy="369332"/>
          </a:xfrm>
          <a:prstGeom prst="rect">
            <a:avLst/>
          </a:prstGeom>
          <a:noFill/>
        </p:spPr>
        <p:txBody>
          <a:bodyPr wrap="square" rtlCol="0">
            <a:spAutoFit/>
          </a:bodyPr>
          <a:lstStyle/>
          <a:p>
            <a:r>
              <a:rPr lang="de-DE" dirty="0"/>
              <a:t>© Bernd Thul – </a:t>
            </a:r>
            <a:r>
              <a:rPr lang="de-DE" dirty="0">
                <a:hlinkClick r:id="rId2"/>
              </a:rPr>
              <a:t>http://www.bernd-thul.de</a:t>
            </a:r>
            <a:r>
              <a:rPr lang="de-DE" dirty="0"/>
              <a:t>                 vom 12.02.2025</a:t>
            </a:r>
          </a:p>
        </p:txBody>
      </p:sp>
    </p:spTree>
    <p:extLst>
      <p:ext uri="{BB962C8B-B14F-4D97-AF65-F5344CB8AC3E}">
        <p14:creationId xmlns:p14="http://schemas.microsoft.com/office/powerpoint/2010/main" val="644681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A26E4B-5E4B-57B2-D216-D15658589172}"/>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750604CB-6509-87EE-F0D1-724D7AFBFD3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C366407F-B179-50E7-8D01-8D8DD14912CF}"/>
              </a:ext>
            </a:extLst>
          </p:cNvPr>
          <p:cNvSpPr>
            <a:spLocks noGrp="1"/>
          </p:cNvSpPr>
          <p:nvPr>
            <p:ph type="dt" sz="half" idx="10"/>
          </p:nvPr>
        </p:nvSpPr>
        <p:spPr/>
        <p:txBody>
          <a:bodyPr/>
          <a:lstStyle/>
          <a:p>
            <a:fld id="{5947E1ED-D59C-4E41-B506-3806589D1EE1}" type="datetimeFigureOut">
              <a:rPr lang="de-DE" smtClean="0"/>
              <a:t>03.04.2025</a:t>
            </a:fld>
            <a:endParaRPr lang="de-DE" dirty="0"/>
          </a:p>
        </p:txBody>
      </p:sp>
      <p:sp>
        <p:nvSpPr>
          <p:cNvPr id="5" name="Fußzeilenplatzhalter 4">
            <a:extLst>
              <a:ext uri="{FF2B5EF4-FFF2-40B4-BE49-F238E27FC236}">
                <a16:creationId xmlns:a16="http://schemas.microsoft.com/office/drawing/2014/main" id="{57B85872-5904-0C27-FD00-3D9307527AC0}"/>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64BFB3FA-7910-DA46-FE54-9B86D3F43FE6}"/>
              </a:ext>
            </a:extLst>
          </p:cNvPr>
          <p:cNvSpPr>
            <a:spLocks noGrp="1"/>
          </p:cNvSpPr>
          <p:nvPr>
            <p:ph type="sldNum" sz="quarter" idx="12"/>
          </p:nvPr>
        </p:nvSpPr>
        <p:spPr/>
        <p:txBody>
          <a:bodyPr/>
          <a:lstStyle/>
          <a:p>
            <a:fld id="{E775D947-A3FC-4026-AE97-262DE730B2D5}" type="slidenum">
              <a:rPr lang="de-DE" smtClean="0"/>
              <a:t>‹Nr.›</a:t>
            </a:fld>
            <a:endParaRPr lang="de-DE" dirty="0"/>
          </a:p>
        </p:txBody>
      </p:sp>
    </p:spTree>
    <p:extLst>
      <p:ext uri="{BB962C8B-B14F-4D97-AF65-F5344CB8AC3E}">
        <p14:creationId xmlns:p14="http://schemas.microsoft.com/office/powerpoint/2010/main" val="3733027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E7568C-0056-5623-7F67-E6B51A18FC31}"/>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D3C3666-F6C5-CB88-614A-72E029B5281F}"/>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3D3F70CC-70BF-DA1B-C958-6EDD50C265B7}"/>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F1385AA3-6EF5-029B-A6BD-9871EFEE9CE7}"/>
              </a:ext>
            </a:extLst>
          </p:cNvPr>
          <p:cNvSpPr>
            <a:spLocks noGrp="1"/>
          </p:cNvSpPr>
          <p:nvPr>
            <p:ph type="dt" sz="half" idx="10"/>
          </p:nvPr>
        </p:nvSpPr>
        <p:spPr/>
        <p:txBody>
          <a:bodyPr/>
          <a:lstStyle/>
          <a:p>
            <a:fld id="{5947E1ED-D59C-4E41-B506-3806589D1EE1}" type="datetimeFigureOut">
              <a:rPr lang="de-DE" smtClean="0"/>
              <a:t>03.04.2025</a:t>
            </a:fld>
            <a:endParaRPr lang="de-DE" dirty="0"/>
          </a:p>
        </p:txBody>
      </p:sp>
      <p:sp>
        <p:nvSpPr>
          <p:cNvPr id="6" name="Fußzeilenplatzhalter 5">
            <a:extLst>
              <a:ext uri="{FF2B5EF4-FFF2-40B4-BE49-F238E27FC236}">
                <a16:creationId xmlns:a16="http://schemas.microsoft.com/office/drawing/2014/main" id="{B7737972-748B-3D19-8B59-61E96A4FBCA1}"/>
              </a:ext>
            </a:extLst>
          </p:cNvPr>
          <p:cNvSpPr>
            <a:spLocks noGrp="1"/>
          </p:cNvSpPr>
          <p:nvPr>
            <p:ph type="ftr" sz="quarter" idx="11"/>
          </p:nvPr>
        </p:nvSpPr>
        <p:spPr/>
        <p:txBody>
          <a:bodyPr/>
          <a:lstStyle/>
          <a:p>
            <a:endParaRPr lang="de-DE" dirty="0"/>
          </a:p>
        </p:txBody>
      </p:sp>
      <p:sp>
        <p:nvSpPr>
          <p:cNvPr id="7" name="Foliennummernplatzhalter 6">
            <a:extLst>
              <a:ext uri="{FF2B5EF4-FFF2-40B4-BE49-F238E27FC236}">
                <a16:creationId xmlns:a16="http://schemas.microsoft.com/office/drawing/2014/main" id="{1BA01BE3-3A37-B197-A4ED-52BA5907D8B0}"/>
              </a:ext>
            </a:extLst>
          </p:cNvPr>
          <p:cNvSpPr>
            <a:spLocks noGrp="1"/>
          </p:cNvSpPr>
          <p:nvPr>
            <p:ph type="sldNum" sz="quarter" idx="12"/>
          </p:nvPr>
        </p:nvSpPr>
        <p:spPr/>
        <p:txBody>
          <a:bodyPr/>
          <a:lstStyle/>
          <a:p>
            <a:fld id="{E775D947-A3FC-4026-AE97-262DE730B2D5}" type="slidenum">
              <a:rPr lang="de-DE" smtClean="0"/>
              <a:t>‹Nr.›</a:t>
            </a:fld>
            <a:endParaRPr lang="de-DE" dirty="0"/>
          </a:p>
        </p:txBody>
      </p:sp>
    </p:spTree>
    <p:extLst>
      <p:ext uri="{BB962C8B-B14F-4D97-AF65-F5344CB8AC3E}">
        <p14:creationId xmlns:p14="http://schemas.microsoft.com/office/powerpoint/2010/main" val="3923694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295DF3-0C8E-AFE3-B72B-534CE5001DFF}"/>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67209FAE-D513-F135-5695-F37941CFCD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8DED253F-830E-F778-4D1D-5EB44111F9EA}"/>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986963FF-864E-1292-D3F8-732ACDDACC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8E1EAA7-8B17-5338-CA1B-E313A23A5CA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589852E9-A8BF-95F7-EFB1-221635C16A8D}"/>
              </a:ext>
            </a:extLst>
          </p:cNvPr>
          <p:cNvSpPr>
            <a:spLocks noGrp="1"/>
          </p:cNvSpPr>
          <p:nvPr>
            <p:ph type="dt" sz="half" idx="10"/>
          </p:nvPr>
        </p:nvSpPr>
        <p:spPr/>
        <p:txBody>
          <a:bodyPr/>
          <a:lstStyle/>
          <a:p>
            <a:fld id="{5947E1ED-D59C-4E41-B506-3806589D1EE1}" type="datetimeFigureOut">
              <a:rPr lang="de-DE" smtClean="0"/>
              <a:t>03.04.2025</a:t>
            </a:fld>
            <a:endParaRPr lang="de-DE" dirty="0"/>
          </a:p>
        </p:txBody>
      </p:sp>
      <p:sp>
        <p:nvSpPr>
          <p:cNvPr id="8" name="Fußzeilenplatzhalter 7">
            <a:extLst>
              <a:ext uri="{FF2B5EF4-FFF2-40B4-BE49-F238E27FC236}">
                <a16:creationId xmlns:a16="http://schemas.microsoft.com/office/drawing/2014/main" id="{0B14A1A9-5593-AC1B-5317-F5BD98A79FF8}"/>
              </a:ext>
            </a:extLst>
          </p:cNvPr>
          <p:cNvSpPr>
            <a:spLocks noGrp="1"/>
          </p:cNvSpPr>
          <p:nvPr>
            <p:ph type="ftr" sz="quarter" idx="11"/>
          </p:nvPr>
        </p:nvSpPr>
        <p:spPr/>
        <p:txBody>
          <a:bodyPr/>
          <a:lstStyle/>
          <a:p>
            <a:endParaRPr lang="de-DE" dirty="0"/>
          </a:p>
        </p:txBody>
      </p:sp>
      <p:sp>
        <p:nvSpPr>
          <p:cNvPr id="9" name="Foliennummernplatzhalter 8">
            <a:extLst>
              <a:ext uri="{FF2B5EF4-FFF2-40B4-BE49-F238E27FC236}">
                <a16:creationId xmlns:a16="http://schemas.microsoft.com/office/drawing/2014/main" id="{347D7EB7-0DD5-906A-E313-827C772332DC}"/>
              </a:ext>
            </a:extLst>
          </p:cNvPr>
          <p:cNvSpPr>
            <a:spLocks noGrp="1"/>
          </p:cNvSpPr>
          <p:nvPr>
            <p:ph type="sldNum" sz="quarter" idx="12"/>
          </p:nvPr>
        </p:nvSpPr>
        <p:spPr/>
        <p:txBody>
          <a:bodyPr/>
          <a:lstStyle/>
          <a:p>
            <a:fld id="{E775D947-A3FC-4026-AE97-262DE730B2D5}" type="slidenum">
              <a:rPr lang="de-DE" smtClean="0"/>
              <a:t>‹Nr.›</a:t>
            </a:fld>
            <a:endParaRPr lang="de-DE" dirty="0"/>
          </a:p>
        </p:txBody>
      </p:sp>
    </p:spTree>
    <p:extLst>
      <p:ext uri="{BB962C8B-B14F-4D97-AF65-F5344CB8AC3E}">
        <p14:creationId xmlns:p14="http://schemas.microsoft.com/office/powerpoint/2010/main" val="824386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C1D58F-C7FC-CD72-DA24-6CBA186C46A1}"/>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13DD6CFA-4B15-1307-6C2B-62E98CCED850}"/>
              </a:ext>
            </a:extLst>
          </p:cNvPr>
          <p:cNvSpPr>
            <a:spLocks noGrp="1"/>
          </p:cNvSpPr>
          <p:nvPr>
            <p:ph type="dt" sz="half" idx="10"/>
          </p:nvPr>
        </p:nvSpPr>
        <p:spPr/>
        <p:txBody>
          <a:bodyPr/>
          <a:lstStyle/>
          <a:p>
            <a:fld id="{5947E1ED-D59C-4E41-B506-3806589D1EE1}" type="datetimeFigureOut">
              <a:rPr lang="de-DE" smtClean="0"/>
              <a:t>03.04.2025</a:t>
            </a:fld>
            <a:endParaRPr lang="de-DE" dirty="0"/>
          </a:p>
        </p:txBody>
      </p:sp>
      <p:sp>
        <p:nvSpPr>
          <p:cNvPr id="4" name="Fußzeilenplatzhalter 3">
            <a:extLst>
              <a:ext uri="{FF2B5EF4-FFF2-40B4-BE49-F238E27FC236}">
                <a16:creationId xmlns:a16="http://schemas.microsoft.com/office/drawing/2014/main" id="{A15EB00D-AEAF-FA4B-A802-5734A36B75CC}"/>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4752DDFC-2CE4-22C2-4D3E-11604662A0CE}"/>
              </a:ext>
            </a:extLst>
          </p:cNvPr>
          <p:cNvSpPr>
            <a:spLocks noGrp="1"/>
          </p:cNvSpPr>
          <p:nvPr>
            <p:ph type="sldNum" sz="quarter" idx="12"/>
          </p:nvPr>
        </p:nvSpPr>
        <p:spPr/>
        <p:txBody>
          <a:bodyPr/>
          <a:lstStyle/>
          <a:p>
            <a:fld id="{E775D947-A3FC-4026-AE97-262DE730B2D5}" type="slidenum">
              <a:rPr lang="de-DE" smtClean="0"/>
              <a:t>‹Nr.›</a:t>
            </a:fld>
            <a:endParaRPr lang="de-DE" dirty="0"/>
          </a:p>
        </p:txBody>
      </p:sp>
    </p:spTree>
    <p:extLst>
      <p:ext uri="{BB962C8B-B14F-4D97-AF65-F5344CB8AC3E}">
        <p14:creationId xmlns:p14="http://schemas.microsoft.com/office/powerpoint/2010/main" val="693785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C23CD51-2648-57A4-D999-B3453FE8D2F6}"/>
              </a:ext>
            </a:extLst>
          </p:cNvPr>
          <p:cNvSpPr>
            <a:spLocks noGrp="1"/>
          </p:cNvSpPr>
          <p:nvPr>
            <p:ph type="dt" sz="half" idx="10"/>
          </p:nvPr>
        </p:nvSpPr>
        <p:spPr/>
        <p:txBody>
          <a:bodyPr/>
          <a:lstStyle/>
          <a:p>
            <a:fld id="{5947E1ED-D59C-4E41-B506-3806589D1EE1}" type="datetimeFigureOut">
              <a:rPr lang="de-DE" smtClean="0"/>
              <a:t>03.04.2025</a:t>
            </a:fld>
            <a:endParaRPr lang="de-DE" dirty="0"/>
          </a:p>
        </p:txBody>
      </p:sp>
      <p:sp>
        <p:nvSpPr>
          <p:cNvPr id="3" name="Fußzeilenplatzhalter 2">
            <a:extLst>
              <a:ext uri="{FF2B5EF4-FFF2-40B4-BE49-F238E27FC236}">
                <a16:creationId xmlns:a16="http://schemas.microsoft.com/office/drawing/2014/main" id="{D955B395-A65D-12CE-60AD-610E7C15A072}"/>
              </a:ext>
            </a:extLst>
          </p:cNvPr>
          <p:cNvSpPr>
            <a:spLocks noGrp="1"/>
          </p:cNvSpPr>
          <p:nvPr>
            <p:ph type="ftr" sz="quarter" idx="11"/>
          </p:nvPr>
        </p:nvSpPr>
        <p:spPr/>
        <p:txBody>
          <a:bodyPr/>
          <a:lstStyle/>
          <a:p>
            <a:endParaRPr lang="de-DE" dirty="0"/>
          </a:p>
        </p:txBody>
      </p:sp>
      <p:sp>
        <p:nvSpPr>
          <p:cNvPr id="4" name="Foliennummernplatzhalter 3">
            <a:extLst>
              <a:ext uri="{FF2B5EF4-FFF2-40B4-BE49-F238E27FC236}">
                <a16:creationId xmlns:a16="http://schemas.microsoft.com/office/drawing/2014/main" id="{9CF191C1-0A65-7591-85F5-C52C8A62494E}"/>
              </a:ext>
            </a:extLst>
          </p:cNvPr>
          <p:cNvSpPr>
            <a:spLocks noGrp="1"/>
          </p:cNvSpPr>
          <p:nvPr>
            <p:ph type="sldNum" sz="quarter" idx="12"/>
          </p:nvPr>
        </p:nvSpPr>
        <p:spPr/>
        <p:txBody>
          <a:bodyPr/>
          <a:lstStyle/>
          <a:p>
            <a:fld id="{E775D947-A3FC-4026-AE97-262DE730B2D5}" type="slidenum">
              <a:rPr lang="de-DE" smtClean="0"/>
              <a:t>‹Nr.›</a:t>
            </a:fld>
            <a:endParaRPr lang="de-DE" dirty="0"/>
          </a:p>
        </p:txBody>
      </p:sp>
    </p:spTree>
    <p:extLst>
      <p:ext uri="{BB962C8B-B14F-4D97-AF65-F5344CB8AC3E}">
        <p14:creationId xmlns:p14="http://schemas.microsoft.com/office/powerpoint/2010/main" val="2234997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AB7843-3B70-7C85-72F1-4881501679C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E58B0B38-16BC-766B-C685-E980BC1EEF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7258B6CB-B939-1B91-4205-4D011B8D16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8CD438C-3165-1AE6-4182-D621F5CF40E3}"/>
              </a:ext>
            </a:extLst>
          </p:cNvPr>
          <p:cNvSpPr>
            <a:spLocks noGrp="1"/>
          </p:cNvSpPr>
          <p:nvPr>
            <p:ph type="dt" sz="half" idx="10"/>
          </p:nvPr>
        </p:nvSpPr>
        <p:spPr/>
        <p:txBody>
          <a:bodyPr/>
          <a:lstStyle/>
          <a:p>
            <a:fld id="{5947E1ED-D59C-4E41-B506-3806589D1EE1}" type="datetimeFigureOut">
              <a:rPr lang="de-DE" smtClean="0"/>
              <a:t>03.04.2025</a:t>
            </a:fld>
            <a:endParaRPr lang="de-DE" dirty="0"/>
          </a:p>
        </p:txBody>
      </p:sp>
      <p:sp>
        <p:nvSpPr>
          <p:cNvPr id="6" name="Fußzeilenplatzhalter 5">
            <a:extLst>
              <a:ext uri="{FF2B5EF4-FFF2-40B4-BE49-F238E27FC236}">
                <a16:creationId xmlns:a16="http://schemas.microsoft.com/office/drawing/2014/main" id="{DAC7E88E-14A9-049A-567B-1BBD1CA1E52A}"/>
              </a:ext>
            </a:extLst>
          </p:cNvPr>
          <p:cNvSpPr>
            <a:spLocks noGrp="1"/>
          </p:cNvSpPr>
          <p:nvPr>
            <p:ph type="ftr" sz="quarter" idx="11"/>
          </p:nvPr>
        </p:nvSpPr>
        <p:spPr/>
        <p:txBody>
          <a:bodyPr/>
          <a:lstStyle/>
          <a:p>
            <a:endParaRPr lang="de-DE" dirty="0"/>
          </a:p>
        </p:txBody>
      </p:sp>
      <p:sp>
        <p:nvSpPr>
          <p:cNvPr id="7" name="Foliennummernplatzhalter 6">
            <a:extLst>
              <a:ext uri="{FF2B5EF4-FFF2-40B4-BE49-F238E27FC236}">
                <a16:creationId xmlns:a16="http://schemas.microsoft.com/office/drawing/2014/main" id="{95ADD266-6B88-9BC3-2303-40429336B1F7}"/>
              </a:ext>
            </a:extLst>
          </p:cNvPr>
          <p:cNvSpPr>
            <a:spLocks noGrp="1"/>
          </p:cNvSpPr>
          <p:nvPr>
            <p:ph type="sldNum" sz="quarter" idx="12"/>
          </p:nvPr>
        </p:nvSpPr>
        <p:spPr/>
        <p:txBody>
          <a:bodyPr/>
          <a:lstStyle/>
          <a:p>
            <a:fld id="{E775D947-A3FC-4026-AE97-262DE730B2D5}" type="slidenum">
              <a:rPr lang="de-DE" smtClean="0"/>
              <a:t>‹Nr.›</a:t>
            </a:fld>
            <a:endParaRPr lang="de-DE" dirty="0"/>
          </a:p>
        </p:txBody>
      </p:sp>
    </p:spTree>
    <p:extLst>
      <p:ext uri="{BB962C8B-B14F-4D97-AF65-F5344CB8AC3E}">
        <p14:creationId xmlns:p14="http://schemas.microsoft.com/office/powerpoint/2010/main" val="517483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636D0A-36B1-7F54-6A3D-2E10182BF18F}"/>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29B0F912-0F6B-764A-F008-5C7D71F8F0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a:extLst>
              <a:ext uri="{FF2B5EF4-FFF2-40B4-BE49-F238E27FC236}">
                <a16:creationId xmlns:a16="http://schemas.microsoft.com/office/drawing/2014/main" id="{473E2ABE-6C4A-F8EA-5F81-C0C0CFECAE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1C42A80-4BB1-577E-9C03-DC6551D79A68}"/>
              </a:ext>
            </a:extLst>
          </p:cNvPr>
          <p:cNvSpPr>
            <a:spLocks noGrp="1"/>
          </p:cNvSpPr>
          <p:nvPr>
            <p:ph type="dt" sz="half" idx="10"/>
          </p:nvPr>
        </p:nvSpPr>
        <p:spPr/>
        <p:txBody>
          <a:bodyPr/>
          <a:lstStyle/>
          <a:p>
            <a:fld id="{5947E1ED-D59C-4E41-B506-3806589D1EE1}" type="datetimeFigureOut">
              <a:rPr lang="de-DE" smtClean="0"/>
              <a:t>03.04.2025</a:t>
            </a:fld>
            <a:endParaRPr lang="de-DE" dirty="0"/>
          </a:p>
        </p:txBody>
      </p:sp>
      <p:sp>
        <p:nvSpPr>
          <p:cNvPr id="6" name="Fußzeilenplatzhalter 5">
            <a:extLst>
              <a:ext uri="{FF2B5EF4-FFF2-40B4-BE49-F238E27FC236}">
                <a16:creationId xmlns:a16="http://schemas.microsoft.com/office/drawing/2014/main" id="{E34E653F-1656-48C0-9165-731D8A3C632E}"/>
              </a:ext>
            </a:extLst>
          </p:cNvPr>
          <p:cNvSpPr>
            <a:spLocks noGrp="1"/>
          </p:cNvSpPr>
          <p:nvPr>
            <p:ph type="ftr" sz="quarter" idx="11"/>
          </p:nvPr>
        </p:nvSpPr>
        <p:spPr/>
        <p:txBody>
          <a:bodyPr/>
          <a:lstStyle/>
          <a:p>
            <a:endParaRPr lang="de-DE" dirty="0"/>
          </a:p>
        </p:txBody>
      </p:sp>
      <p:sp>
        <p:nvSpPr>
          <p:cNvPr id="7" name="Foliennummernplatzhalter 6">
            <a:extLst>
              <a:ext uri="{FF2B5EF4-FFF2-40B4-BE49-F238E27FC236}">
                <a16:creationId xmlns:a16="http://schemas.microsoft.com/office/drawing/2014/main" id="{CCC062AB-C3B3-3196-8406-A5FBAB80477B}"/>
              </a:ext>
            </a:extLst>
          </p:cNvPr>
          <p:cNvSpPr>
            <a:spLocks noGrp="1"/>
          </p:cNvSpPr>
          <p:nvPr>
            <p:ph type="sldNum" sz="quarter" idx="12"/>
          </p:nvPr>
        </p:nvSpPr>
        <p:spPr/>
        <p:txBody>
          <a:bodyPr/>
          <a:lstStyle/>
          <a:p>
            <a:fld id="{E775D947-A3FC-4026-AE97-262DE730B2D5}" type="slidenum">
              <a:rPr lang="de-DE" smtClean="0"/>
              <a:t>‹Nr.›</a:t>
            </a:fld>
            <a:endParaRPr lang="de-DE" dirty="0"/>
          </a:p>
        </p:txBody>
      </p:sp>
    </p:spTree>
    <p:extLst>
      <p:ext uri="{BB962C8B-B14F-4D97-AF65-F5344CB8AC3E}">
        <p14:creationId xmlns:p14="http://schemas.microsoft.com/office/powerpoint/2010/main" val="2171655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C34A1AF-B4E9-B3E0-8FFE-ECF459892B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21176C20-41AF-C4D0-D848-9D13C4EDD3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F68FE095-FBD0-E39B-9FCD-F875796067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947E1ED-D59C-4E41-B506-3806589D1EE1}" type="datetimeFigureOut">
              <a:rPr lang="de-DE" smtClean="0"/>
              <a:t>03.04.2025</a:t>
            </a:fld>
            <a:endParaRPr lang="de-DE" dirty="0"/>
          </a:p>
        </p:txBody>
      </p:sp>
      <p:sp>
        <p:nvSpPr>
          <p:cNvPr id="5" name="Fußzeilenplatzhalter 4">
            <a:extLst>
              <a:ext uri="{FF2B5EF4-FFF2-40B4-BE49-F238E27FC236}">
                <a16:creationId xmlns:a16="http://schemas.microsoft.com/office/drawing/2014/main" id="{A085ADF6-0B67-4021-3BDA-7BD41A7593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de-DE" dirty="0"/>
              <a:t>Leitfaden</a:t>
            </a:r>
          </a:p>
        </p:txBody>
      </p:sp>
      <p:sp>
        <p:nvSpPr>
          <p:cNvPr id="6" name="Foliennummernplatzhalter 5">
            <a:extLst>
              <a:ext uri="{FF2B5EF4-FFF2-40B4-BE49-F238E27FC236}">
                <a16:creationId xmlns:a16="http://schemas.microsoft.com/office/drawing/2014/main" id="{989188D0-D85B-4476-2E99-0A67368E1D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00B050"/>
                </a:solidFill>
              </a:defRPr>
            </a:lvl1pPr>
          </a:lstStyle>
          <a:p>
            <a:r>
              <a:rPr lang="de-DE" dirty="0"/>
              <a:t>Seite </a:t>
            </a:r>
            <a:fld id="{E30EBD87-63F9-408E-8D2C-DDE3793510E7}" type="slidenum">
              <a:rPr lang="de-DE" smtClean="0"/>
              <a:pPr/>
              <a:t>‹Nr.›</a:t>
            </a:fld>
            <a:endParaRPr lang="de-DE" dirty="0"/>
          </a:p>
        </p:txBody>
      </p:sp>
      <p:sp>
        <p:nvSpPr>
          <p:cNvPr id="7" name="Rechteck 6">
            <a:extLst>
              <a:ext uri="{FF2B5EF4-FFF2-40B4-BE49-F238E27FC236}">
                <a16:creationId xmlns:a16="http://schemas.microsoft.com/office/drawing/2014/main" id="{AA902F89-8AB8-6369-B6F9-28A4374F98AB}"/>
              </a:ext>
            </a:extLst>
          </p:cNvPr>
          <p:cNvSpPr/>
          <p:nvPr userDrawn="1"/>
        </p:nvSpPr>
        <p:spPr>
          <a:xfrm>
            <a:off x="0" y="0"/>
            <a:ext cx="564204" cy="6858000"/>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FISI</a:t>
            </a:r>
          </a:p>
        </p:txBody>
      </p:sp>
      <p:sp>
        <p:nvSpPr>
          <p:cNvPr id="8" name="Textfeld 7">
            <a:extLst>
              <a:ext uri="{FF2B5EF4-FFF2-40B4-BE49-F238E27FC236}">
                <a16:creationId xmlns:a16="http://schemas.microsoft.com/office/drawing/2014/main" id="{AA222CE2-952F-FE2B-159D-4894D13682C6}"/>
              </a:ext>
            </a:extLst>
          </p:cNvPr>
          <p:cNvSpPr txBox="1"/>
          <p:nvPr userDrawn="1"/>
        </p:nvSpPr>
        <p:spPr>
          <a:xfrm>
            <a:off x="8877300" y="36047"/>
            <a:ext cx="3314700" cy="523220"/>
          </a:xfrm>
          <a:prstGeom prst="rect">
            <a:avLst/>
          </a:prstGeom>
          <a:noFill/>
        </p:spPr>
        <p:txBody>
          <a:bodyPr wrap="square" rtlCol="0">
            <a:spAutoFit/>
          </a:bodyPr>
          <a:lstStyle/>
          <a:p>
            <a:pPr algn="r"/>
            <a:r>
              <a:rPr lang="de-DE" sz="2800" dirty="0">
                <a:solidFill>
                  <a:schemeClr val="bg1"/>
                </a:solidFill>
                <a:highlight>
                  <a:srgbClr val="000080"/>
                </a:highlight>
              </a:rPr>
              <a:t>Leitfaden</a:t>
            </a:r>
            <a:endParaRPr lang="de-DE" dirty="0">
              <a:solidFill>
                <a:schemeClr val="bg1"/>
              </a:solidFill>
              <a:highlight>
                <a:srgbClr val="000080"/>
              </a:highlight>
            </a:endParaRPr>
          </a:p>
        </p:txBody>
      </p:sp>
    </p:spTree>
    <p:extLst>
      <p:ext uri="{BB962C8B-B14F-4D97-AF65-F5344CB8AC3E}">
        <p14:creationId xmlns:p14="http://schemas.microsoft.com/office/powerpoint/2010/main" val="117706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computerwoche.de/article/2764782/das-mainboard-bild-fuer-bild-erklaert.html"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de.wikipedia.org/wiki/Kryptografie" TargetMode="External"/><Relationship Id="rId13" Type="http://schemas.openxmlformats.org/officeDocument/2006/relationships/hyperlink" Target="https://de.wikipedia.org/wiki/IPsec" TargetMode="External"/><Relationship Id="rId3" Type="http://schemas.openxmlformats.org/officeDocument/2006/relationships/hyperlink" Target="https://de.wikipedia.org/wiki/Datensatz" TargetMode="External"/><Relationship Id="rId7" Type="http://schemas.openxmlformats.org/officeDocument/2006/relationships/hyperlink" Target="https://de.wikipedia.org/wiki/Integrit%C3%A4t_(Informationssicherheit)" TargetMode="External"/><Relationship Id="rId12" Type="http://schemas.openxmlformats.org/officeDocument/2006/relationships/hyperlink" Target="https://de.wikipedia.org/wiki/Virtual_Private_Network" TargetMode="External"/><Relationship Id="rId2" Type="http://schemas.openxmlformats.org/officeDocument/2006/relationships/notesSlide" Target="../notesSlides/notesSlide1.xml"/><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hyperlink" Target="https://de.wikipedia.org/wiki/Authentizit%C3%A4t" TargetMode="External"/><Relationship Id="rId11" Type="http://schemas.openxmlformats.org/officeDocument/2006/relationships/hyperlink" Target="https://de.wikipedia.org/wiki/S/MIME" TargetMode="External"/><Relationship Id="rId5" Type="http://schemas.openxmlformats.org/officeDocument/2006/relationships/hyperlink" Target="https://de.wikipedia.org/wiki/Internet_Engineering_Task_Force" TargetMode="External"/><Relationship Id="rId15" Type="http://schemas.openxmlformats.org/officeDocument/2006/relationships/hyperlink" Target="https://letsencrypt.org/de/" TargetMode="External"/><Relationship Id="rId10" Type="http://schemas.openxmlformats.org/officeDocument/2006/relationships/hyperlink" Target="https://de.wikipedia.org/wiki/Transport_Layer_Security" TargetMode="External"/><Relationship Id="rId4" Type="http://schemas.openxmlformats.org/officeDocument/2006/relationships/hyperlink" Target="https://de.wikipedia.org/wiki/ITU-T" TargetMode="External"/><Relationship Id="rId9" Type="http://schemas.openxmlformats.org/officeDocument/2006/relationships/hyperlink" Target="https://de.wikipedia.org/wiki/Zertifizierungsstelle_(Digitale_Zertifikate)" TargetMode="External"/><Relationship Id="rId14" Type="http://schemas.openxmlformats.org/officeDocument/2006/relationships/hyperlink" Target="https://de.wikipedia.org/wiki/Digitales_Zertifikat"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s://www.ionos.at/digitalguide/server/sicherheit/hashfunktion/"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de.wikipedia.org/wiki/Diffie-Hellman-Schl%C3%BCsselaustausch"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s://www.gdata.de/ratgeber/was-ist-eigentlich-eine-firewall"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liendl.eu/port-forwarding/" TargetMode="External"/><Relationship Id="rId7" Type="http://schemas.openxmlformats.org/officeDocument/2006/relationships/image" Target="../media/image30.jpg"/><Relationship Id="rId2" Type="http://schemas.openxmlformats.org/officeDocument/2006/relationships/image" Target="../media/image28.jpeg"/><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hyperlink" Target="https://de.wikipedia.org/wiki/Firewall-Regelwerk" TargetMode="External"/><Relationship Id="rId4" Type="http://schemas.openxmlformats.org/officeDocument/2006/relationships/hyperlink" Target="https://www.protecus.de/Firewall_Security/ruleset.htm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hyperlink" Target="https://de.wikipedia.org/wiki/IPv6"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de.wikipedia.org/wiki/IPv6" TargetMode="External"/><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de.wikipedia.org/wiki/IPv6" TargetMode="External"/><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9.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0.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65.jpg"/><Relationship Id="rId1" Type="http://schemas.openxmlformats.org/officeDocument/2006/relationships/slideLayout" Target="../slideLayouts/slideLayout2.xml"/><Relationship Id="rId4" Type="http://schemas.openxmlformats.org/officeDocument/2006/relationships/image" Target="../media/image67.jpg"/></Relationships>
</file>

<file path=ppt/slides/_rels/slide5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69.gif"/><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5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g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 Id="rId4" Type="http://schemas.openxmlformats.org/officeDocument/2006/relationships/hyperlink" Target="https://www.computerweekly.com/de/feature/4G-versus-5G-Unterschiede-Erwartungen-und-Realitaet" TargetMode="External"/></Relationships>
</file>

<file path=ppt/slides/_rels/slide59.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learnsql.de/blog/die-wichtigsten-sql-befehle/"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 Id="rId5" Type="http://schemas.openxmlformats.org/officeDocument/2006/relationships/hyperlink" Target="https://wiki.selfhtml.org/wiki/Linux/Dateirechte" TargetMode="External"/><Relationship Id="rId4" Type="http://schemas.openxmlformats.org/officeDocument/2006/relationships/image" Target="../media/image86.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90.jpg"/><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hyperlink" Target="https://www.elektronik-kompendium.de/" TargetMode="External"/><Relationship Id="rId3" Type="http://schemas.openxmlformats.org/officeDocument/2006/relationships/hyperlink" Target="https://www.thomas-krenn.com/de/wiki/VLAN_Grundlagen" TargetMode="External"/><Relationship Id="rId7" Type="http://schemas.openxmlformats.org/officeDocument/2006/relationships/hyperlink" Target="https://www.kabelscheune.de/Patchkabel-RJ45-LAN-Kabel/" TargetMode="External"/><Relationship Id="rId2" Type="http://schemas.openxmlformats.org/officeDocument/2006/relationships/hyperlink" Target="https://www.tessa-dam.com/de/wiki-de-reader/netzwerke#wie-funktioniert-ein-netzwerk-8274" TargetMode="External"/><Relationship Id="rId1" Type="http://schemas.openxmlformats.org/officeDocument/2006/relationships/slideLayout" Target="../slideLayouts/slideLayout2.xml"/><Relationship Id="rId6" Type="http://schemas.openxmlformats.org/officeDocument/2006/relationships/hyperlink" Target="https://www.ionos.de/digitalguide/server/tools/xampp-tutorial-so-erstellen-sie-ihren-lokalen-testserver/" TargetMode="External"/><Relationship Id="rId5" Type="http://schemas.openxmlformats.org/officeDocument/2006/relationships/hyperlink" Target="https://www.black-box.de/de-de/page/26203/Information/Technische-Ressourcen/black-box-erklaert/Networking/Layer-2,3-und-4-Switching/" TargetMode="External"/><Relationship Id="rId10" Type="http://schemas.openxmlformats.org/officeDocument/2006/relationships/hyperlink" Target="https://www.wintotal.de/san-vs-nas/" TargetMode="External"/><Relationship Id="rId4" Type="http://schemas.openxmlformats.org/officeDocument/2006/relationships/hyperlink" Target="https://ueba.elkonet.de/wbt/Grundlagen+Netzwerktechnik.html" TargetMode="External"/><Relationship Id="rId9" Type="http://schemas.openxmlformats.org/officeDocument/2006/relationships/hyperlink" Target="https://de.wikipedia.org/wiki/Storage_Area_Network"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s://www.jouleperformance.com/eu_de/ram-typen-unterschiede-erklaert" TargetMode="External"/><Relationship Id="rId2" Type="http://schemas.openxmlformats.org/officeDocument/2006/relationships/hyperlink" Target="https://www.esus-it.de/Arbeitsspeicher-Ratgeber-Alles-was-Sie-uber-RAM-wissen-sollten-blog-ger-1655200977.html" TargetMode="External"/><Relationship Id="rId1" Type="http://schemas.openxmlformats.org/officeDocument/2006/relationships/slideLayout" Target="../slideLayouts/slideLayout2.xml"/><Relationship Id="rId6" Type="http://schemas.openxmlformats.org/officeDocument/2006/relationships/hyperlink" Target="https://www.elektronik-kompendium.de/sites/com/1312291.htm" TargetMode="External"/><Relationship Id="rId5" Type="http://schemas.openxmlformats.org/officeDocument/2006/relationships/hyperlink" Target="https://www.kingston.com/de/memory/memory-part-number-decoder" TargetMode="External"/><Relationship Id="rId4" Type="http://schemas.openxmlformats.org/officeDocument/2006/relationships/hyperlink" Target="https://www.crucial.de/articles/about-memory/different-types-of-memory-explained"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learnsql.de/blog/die-wichtigsten-sql-befehle/"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www.esm-computer.de/" TargetMode="External"/><Relationship Id="rId7" Type="http://schemas.openxmlformats.org/officeDocument/2006/relationships/hyperlink" Target="https://www.gamers-outlet.net/en" TargetMode="External"/><Relationship Id="rId2" Type="http://schemas.openxmlformats.org/officeDocument/2006/relationships/hyperlink" Target="https://www.itsco.de/" TargetMode="External"/><Relationship Id="rId1" Type="http://schemas.openxmlformats.org/officeDocument/2006/relationships/slideLayout" Target="../slideLayouts/slideLayout2.xml"/><Relationship Id="rId6" Type="http://schemas.openxmlformats.org/officeDocument/2006/relationships/hyperlink" Target="https://geizhals.de/?m=1" TargetMode="External"/><Relationship Id="rId5" Type="http://schemas.openxmlformats.org/officeDocument/2006/relationships/hyperlink" Target="https://www.hardwareschotte.de/" TargetMode="External"/><Relationship Id="rId4" Type="http://schemas.openxmlformats.org/officeDocument/2006/relationships/hyperlink" Target="https://www.hardware-online-shop.de/pc-systeme"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https://www.datenbanken-verstehen.de/" TargetMode="External"/><Relationship Id="rId2" Type="http://schemas.openxmlformats.org/officeDocument/2006/relationships/hyperlink" Target="https://moqups.com/de/uml-diagram-tool/" TargetMode="External"/><Relationship Id="rId1" Type="http://schemas.openxmlformats.org/officeDocument/2006/relationships/slideLayout" Target="../slideLayouts/slideLayout2.xml"/><Relationship Id="rId4" Type="http://schemas.openxmlformats.org/officeDocument/2006/relationships/hyperlink" Target="https://www.w3schools.com/"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s://www.spacedesk.net/de/" TargetMode="External"/><Relationship Id="rId2" Type="http://schemas.openxmlformats.org/officeDocument/2006/relationships/hyperlink" Target="https://www.ventoy.net/" TargetMode="External"/><Relationship Id="rId1" Type="http://schemas.openxmlformats.org/officeDocument/2006/relationships/slideLayout" Target="../slideLayouts/slideLayout2.xml"/><Relationship Id="rId4" Type="http://schemas.openxmlformats.org/officeDocument/2006/relationships/hyperlink" Target="https://www.advanced-ip-scanner.com/d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E162D-A1F2-C979-5BD0-A8B48813E587}"/>
            </a:ext>
          </a:extLst>
        </p:cNvPr>
        <p:cNvGrpSpPr/>
        <p:nvPr/>
      </p:nvGrpSpPr>
      <p:grpSpPr>
        <a:xfrm>
          <a:off x="0" y="0"/>
          <a:ext cx="0" cy="0"/>
          <a:chOff x="0" y="0"/>
          <a:chExt cx="0" cy="0"/>
        </a:xfrm>
      </p:grpSpPr>
      <p:sp>
        <p:nvSpPr>
          <p:cNvPr id="3" name="Textfeld 2">
            <a:extLst>
              <a:ext uri="{FF2B5EF4-FFF2-40B4-BE49-F238E27FC236}">
                <a16:creationId xmlns:a16="http://schemas.microsoft.com/office/drawing/2014/main" id="{F2E09BFA-DADC-3ECE-307E-47ECA57FA0F9}"/>
              </a:ext>
            </a:extLst>
          </p:cNvPr>
          <p:cNvSpPr txBox="1"/>
          <p:nvPr/>
        </p:nvSpPr>
        <p:spPr>
          <a:xfrm>
            <a:off x="564204" y="99910"/>
            <a:ext cx="11099260" cy="707886"/>
          </a:xfrm>
          <a:prstGeom prst="rect">
            <a:avLst/>
          </a:prstGeom>
          <a:noFill/>
        </p:spPr>
        <p:txBody>
          <a:bodyPr wrap="square">
            <a:spAutoFit/>
          </a:bodyPr>
          <a:lstStyle/>
          <a:p>
            <a:r>
              <a:rPr lang="de-DE" sz="4000" kern="100" dirty="0">
                <a:effectLst/>
                <a:latin typeface="Calibri" panose="020F0502020204030204" pitchFamily="34" charset="0"/>
                <a:ea typeface="Calibri" panose="020F0502020204030204" pitchFamily="34" charset="0"/>
                <a:cs typeface="Times New Roman" panose="02020603050405020304" pitchFamily="18" charset="0"/>
              </a:rPr>
              <a:t>Hardware</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2">
            <a:extLst>
              <a:ext uri="{FF2B5EF4-FFF2-40B4-BE49-F238E27FC236}">
                <a16:creationId xmlns:a16="http://schemas.microsoft.com/office/drawing/2014/main" id="{02E3E50E-83FB-97EF-0053-D16D9ABAE934}"/>
              </a:ext>
            </a:extLst>
          </p:cNvPr>
          <p:cNvSpPr>
            <a:spLocks noChangeArrowheads="1"/>
          </p:cNvSpPr>
          <p:nvPr/>
        </p:nvSpPr>
        <p:spPr bwMode="auto">
          <a:xfrm>
            <a:off x="651753" y="2449023"/>
            <a:ext cx="760766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dirty="0"/>
          </a:p>
        </p:txBody>
      </p:sp>
      <p:pic>
        <p:nvPicPr>
          <p:cNvPr id="4" name="Grafik 3">
            <a:extLst>
              <a:ext uri="{FF2B5EF4-FFF2-40B4-BE49-F238E27FC236}">
                <a16:creationId xmlns:a16="http://schemas.microsoft.com/office/drawing/2014/main" id="{7191B4CE-14A2-016F-ECBD-D9BDF3ACAD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3076" y="453853"/>
            <a:ext cx="7068911" cy="5186516"/>
          </a:xfrm>
          <a:prstGeom prst="rect">
            <a:avLst/>
          </a:prstGeom>
        </p:spPr>
      </p:pic>
      <p:sp>
        <p:nvSpPr>
          <p:cNvPr id="2" name="Textfeld 1">
            <a:extLst>
              <a:ext uri="{FF2B5EF4-FFF2-40B4-BE49-F238E27FC236}">
                <a16:creationId xmlns:a16="http://schemas.microsoft.com/office/drawing/2014/main" id="{448163B7-5AA3-9D69-D62F-DCF29CA1D77A}"/>
              </a:ext>
            </a:extLst>
          </p:cNvPr>
          <p:cNvSpPr txBox="1"/>
          <p:nvPr/>
        </p:nvSpPr>
        <p:spPr>
          <a:xfrm>
            <a:off x="995680" y="5757816"/>
            <a:ext cx="10535513" cy="646331"/>
          </a:xfrm>
          <a:prstGeom prst="rect">
            <a:avLst/>
          </a:prstGeom>
          <a:noFill/>
        </p:spPr>
        <p:txBody>
          <a:bodyPr wrap="none" rtlCol="0">
            <a:spAutoFit/>
          </a:bodyPr>
          <a:lstStyle/>
          <a:p>
            <a:r>
              <a:rPr lang="de-DE" dirty="0"/>
              <a:t>Siehe auch </a:t>
            </a:r>
            <a:r>
              <a:rPr lang="de-DE" dirty="0">
                <a:hlinkClick r:id="rId3"/>
              </a:rPr>
              <a:t>https://www.computerwoche.de/article/2764782/das-mainboard-bild-fuer-bild-erklaert.html</a:t>
            </a:r>
            <a:endParaRPr lang="de-DE" dirty="0"/>
          </a:p>
          <a:p>
            <a:endParaRPr lang="de-DE" dirty="0"/>
          </a:p>
        </p:txBody>
      </p:sp>
    </p:spTree>
    <p:extLst>
      <p:ext uri="{BB962C8B-B14F-4D97-AF65-F5344CB8AC3E}">
        <p14:creationId xmlns:p14="http://schemas.microsoft.com/office/powerpoint/2010/main" val="3678529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FAE94F-C441-A25D-A08C-EE11E92CCA57}"/>
              </a:ext>
            </a:extLst>
          </p:cNvPr>
          <p:cNvSpPr>
            <a:spLocks noGrp="1"/>
          </p:cNvSpPr>
          <p:nvPr>
            <p:ph type="title"/>
          </p:nvPr>
        </p:nvSpPr>
        <p:spPr/>
        <p:txBody>
          <a:bodyPr/>
          <a:lstStyle/>
          <a:p>
            <a:r>
              <a:rPr lang="de-DE" dirty="0"/>
              <a:t>Bubble </a:t>
            </a:r>
            <a:r>
              <a:rPr lang="de-DE" dirty="0" err="1"/>
              <a:t>Sort</a:t>
            </a:r>
            <a:r>
              <a:rPr lang="de-DE" dirty="0"/>
              <a:t> </a:t>
            </a:r>
            <a:r>
              <a:rPr lang="de-DE" sz="3200" dirty="0"/>
              <a:t>bezüglich Sommerprüfung FiSi 2022</a:t>
            </a:r>
            <a:endParaRPr lang="de-DE" dirty="0"/>
          </a:p>
        </p:txBody>
      </p:sp>
      <p:pic>
        <p:nvPicPr>
          <p:cNvPr id="5" name="Inhaltsplatzhalter 4">
            <a:extLst>
              <a:ext uri="{FF2B5EF4-FFF2-40B4-BE49-F238E27FC236}">
                <a16:creationId xmlns:a16="http://schemas.microsoft.com/office/drawing/2014/main" id="{A2E4C0F6-5F3A-FE6C-C991-5772148C438E}"/>
              </a:ext>
            </a:extLst>
          </p:cNvPr>
          <p:cNvPicPr>
            <a:picLocks noGrp="1" noChangeAspect="1"/>
          </p:cNvPicPr>
          <p:nvPr>
            <p:ph idx="1"/>
          </p:nvPr>
        </p:nvPicPr>
        <p:blipFill>
          <a:blip r:embed="rId2"/>
          <a:stretch>
            <a:fillRect/>
          </a:stretch>
        </p:blipFill>
        <p:spPr>
          <a:xfrm>
            <a:off x="838200" y="2341311"/>
            <a:ext cx="10515600" cy="3319966"/>
          </a:xfrm>
        </p:spPr>
      </p:pic>
    </p:spTree>
    <p:extLst>
      <p:ext uri="{BB962C8B-B14F-4D97-AF65-F5344CB8AC3E}">
        <p14:creationId xmlns:p14="http://schemas.microsoft.com/office/powerpoint/2010/main" val="3036186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6C3459FC-3059-1CF1-9097-63D73CE354A5}"/>
              </a:ext>
            </a:extLst>
          </p:cNvPr>
          <p:cNvSpPr txBox="1"/>
          <p:nvPr/>
        </p:nvSpPr>
        <p:spPr>
          <a:xfrm>
            <a:off x="970070" y="1593289"/>
            <a:ext cx="6937622" cy="4585871"/>
          </a:xfrm>
          <a:prstGeom prst="rect">
            <a:avLst/>
          </a:prstGeom>
          <a:noFill/>
        </p:spPr>
        <p:txBody>
          <a:bodyPr wrap="square">
            <a:spAutoFit/>
          </a:bodyPr>
          <a:lstStyle/>
          <a:p>
            <a:r>
              <a:rPr lang="de-DE" sz="1800" kern="100" dirty="0">
                <a:effectLst/>
                <a:latin typeface="Calibri" panose="020F0502020204030204" pitchFamily="34" charset="0"/>
                <a:ea typeface="Calibri" panose="020F0502020204030204" pitchFamily="34" charset="0"/>
                <a:cs typeface="Times New Roman" panose="02020603050405020304" pitchFamily="18" charset="0"/>
              </a:rPr>
              <a:t>Ein </a:t>
            </a:r>
            <a:r>
              <a:rPr lang="de-DE" sz="1800" b="1" kern="100" dirty="0">
                <a:effectLst/>
                <a:latin typeface="Calibri" panose="020F0502020204030204" pitchFamily="34" charset="0"/>
                <a:ea typeface="Calibri" panose="020F0502020204030204" pitchFamily="34" charset="0"/>
                <a:cs typeface="Times New Roman" panose="02020603050405020304" pitchFamily="18" charset="0"/>
              </a:rPr>
              <a:t>digitales Zertifikat</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ist ein digitaler </a:t>
            </a:r>
            <a:r>
              <a:rPr lang="de-DE"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tooltip="Datensatz"/>
              </a:rPr>
              <a:t>Datensatz</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meist nach Standards der </a:t>
            </a:r>
            <a:r>
              <a:rPr lang="de-DE"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tooltip="ITU-T"/>
              </a:rPr>
              <a:t>ITU-T</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oder der </a:t>
            </a:r>
            <a:r>
              <a:rPr lang="de-DE"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tooltip="Internet Engineering Task Force"/>
              </a:rPr>
              <a:t>IETF</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der bestimmte Eigenschaften von Personen oder Objekten bestätigt und dessen </a:t>
            </a:r>
            <a:r>
              <a:rPr lang="de-DE"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tooltip="Authentizität"/>
              </a:rPr>
              <a:t>Authentizität</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und </a:t>
            </a:r>
            <a:r>
              <a:rPr lang="de-DE"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tooltip="Integrität (Informationssicherheit)"/>
              </a:rPr>
              <a:t>Integrität</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durch </a:t>
            </a:r>
            <a:r>
              <a:rPr lang="de-DE"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tooltip="Kryptografie"/>
              </a:rPr>
              <a:t>kryptografische</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Verfahren geprüft werden kann. Das digitale Zertifikat enthält insbesondere die zu seiner Prüfung erforderlichen Daten. </a:t>
            </a:r>
          </a:p>
          <a:p>
            <a:endParaRPr lang="de-DE" kern="100" dirty="0">
              <a:latin typeface="Calibri" panose="020F0502020204030204" pitchFamily="34" charset="0"/>
              <a:ea typeface="Calibri" panose="020F0502020204030204" pitchFamily="34" charset="0"/>
              <a:cs typeface="Times New Roman" panose="02020603050405020304" pitchFamily="18" charset="0"/>
            </a:endParaRPr>
          </a:p>
          <a:p>
            <a:r>
              <a:rPr lang="de-DE" sz="1800" kern="100" dirty="0">
                <a:effectLst/>
                <a:latin typeface="Calibri" panose="020F0502020204030204" pitchFamily="34" charset="0"/>
                <a:ea typeface="Calibri" panose="020F0502020204030204" pitchFamily="34" charset="0"/>
                <a:cs typeface="Times New Roman" panose="02020603050405020304" pitchFamily="18" charset="0"/>
              </a:rPr>
              <a:t>Das Zertifikat wird ausgestellt durch eine </a:t>
            </a:r>
            <a:r>
              <a:rPr lang="de-DE"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9" tooltip="Zertifizierungsstelle (Digitale Zertifikate)"/>
              </a:rPr>
              <a:t>Zertifizierungsstelle</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die </a:t>
            </a:r>
            <a:r>
              <a:rPr lang="de-DE" sz="1800" kern="100" dirty="0" err="1">
                <a:effectLst/>
                <a:latin typeface="Calibri" panose="020F0502020204030204" pitchFamily="34" charset="0"/>
                <a:ea typeface="Calibri" panose="020F0502020204030204" pitchFamily="34" charset="0"/>
                <a:cs typeface="Times New Roman" panose="02020603050405020304" pitchFamily="18" charset="0"/>
              </a:rPr>
              <a:t>Certification</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Authority (CA). </a:t>
            </a:r>
          </a:p>
          <a:p>
            <a:pPr indent="-1905"/>
            <a:r>
              <a:rPr lang="de-DE" sz="1800" kern="100" dirty="0">
                <a:effectLst/>
                <a:latin typeface="Calibri" panose="020F0502020204030204" pitchFamily="34" charset="0"/>
                <a:ea typeface="Calibri" panose="020F0502020204030204" pitchFamily="34" charset="0"/>
                <a:cs typeface="Times New Roman" panose="02020603050405020304" pitchFamily="18" charset="0"/>
              </a:rPr>
              <a:t>Das aktuelle Zertifikatsformat X.509v3 (Version 3) wird z. B. für die </a:t>
            </a:r>
            <a:r>
              <a:rPr lang="de-DE" sz="1800" b="1"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sichere Kommunikation</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mit </a:t>
            </a:r>
            <a:r>
              <a:rPr lang="de-DE" sz="1800" b="1"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Web-Seiten P:443</a:t>
            </a:r>
            <a:r>
              <a:rPr lang="de-DE"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über </a:t>
            </a:r>
            <a:r>
              <a:rPr lang="de-DE" sz="1800" b="1" u="sng" kern="100" dirty="0">
                <a:solidFill>
                  <a:srgbClr val="0563C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hlinkClick r:id="rId10" tooltip="Transport Layer Security"/>
              </a:rPr>
              <a:t>SSL/TLS</a:t>
            </a:r>
            <a:r>
              <a:rPr lang="de-DE" sz="1800" b="1"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für sichere E-Mail P:465 / 587 </a:t>
            </a:r>
            <a:r>
              <a:rPr lang="de-DE" sz="1800" b="1" kern="1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bzw</a:t>
            </a:r>
            <a:r>
              <a:rPr lang="de-DE" sz="1800" b="1"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993 / 995 </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über </a:t>
            </a:r>
            <a:r>
              <a:rPr lang="de-DE"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1" tooltip="S/MIME"/>
              </a:rPr>
              <a:t>S/MIME</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und für </a:t>
            </a:r>
            <a:r>
              <a:rPr lang="de-DE"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2" tooltip="Virtual Private Network"/>
              </a:rPr>
              <a:t>Virtual Private Networks</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(VPN) über </a:t>
            </a:r>
            <a:r>
              <a:rPr lang="de-DE" sz="1800" u="sng" kern="100"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3" tooltip="IPsec"/>
              </a:rPr>
              <a:t>IPsec</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verwendet. Auch qualifizierte Zertifikate sind praktisch immer nach X509v3 aufgebaut. </a:t>
            </a:r>
          </a:p>
          <a:p>
            <a:pPr indent="-1905"/>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1905"/>
            <a:r>
              <a:rPr lang="de-DE" sz="11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4"/>
              </a:rPr>
              <a:t>https://de.wikipedia.org/wiki/Digitales_Zertifikat</a:t>
            </a:r>
            <a:endParaRPr lang="de-DE" sz="11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indent="-1905"/>
            <a:r>
              <a:rPr lang="de-DE" sz="1100" kern="100" dirty="0">
                <a:effectLst/>
                <a:latin typeface="Calibri" panose="020F0502020204030204" pitchFamily="34" charset="0"/>
                <a:ea typeface="Calibri" panose="020F0502020204030204" pitchFamily="34" charset="0"/>
                <a:cs typeface="Times New Roman" panose="02020603050405020304" pitchFamily="18" charset="0"/>
                <a:hlinkClick r:id="rId15"/>
              </a:rPr>
              <a:t>https://letsencrypt.org/de/</a:t>
            </a:r>
            <a:endParaRPr lang="de-DE" sz="800" u="sng" kern="100"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indent="-1905"/>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feld 6">
            <a:extLst>
              <a:ext uri="{FF2B5EF4-FFF2-40B4-BE49-F238E27FC236}">
                <a16:creationId xmlns:a16="http://schemas.microsoft.com/office/drawing/2014/main" id="{BA8A4815-57DA-ACE5-1B28-73F65EAD8134}"/>
              </a:ext>
            </a:extLst>
          </p:cNvPr>
          <p:cNvSpPr txBox="1"/>
          <p:nvPr/>
        </p:nvSpPr>
        <p:spPr>
          <a:xfrm>
            <a:off x="970070" y="599177"/>
            <a:ext cx="6097554" cy="584775"/>
          </a:xfrm>
          <a:prstGeom prst="rect">
            <a:avLst/>
          </a:prstGeom>
          <a:noFill/>
        </p:spPr>
        <p:txBody>
          <a:bodyPr wrap="square">
            <a:spAutoFit/>
          </a:bodyPr>
          <a:lstStyle/>
          <a:p>
            <a:r>
              <a:rPr lang="de-DE" sz="3200" kern="100" dirty="0">
                <a:effectLst/>
                <a:latin typeface="Calibri" panose="020F0502020204030204" pitchFamily="34" charset="0"/>
                <a:ea typeface="Calibri" panose="020F0502020204030204" pitchFamily="34" charset="0"/>
                <a:cs typeface="Times New Roman" panose="02020603050405020304" pitchFamily="18" charset="0"/>
              </a:rPr>
              <a:t>Zertifikate</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de-DE" dirty="0"/>
          </a:p>
        </p:txBody>
      </p:sp>
      <p:pic>
        <p:nvPicPr>
          <p:cNvPr id="3" name="Grafik 2">
            <a:extLst>
              <a:ext uri="{FF2B5EF4-FFF2-40B4-BE49-F238E27FC236}">
                <a16:creationId xmlns:a16="http://schemas.microsoft.com/office/drawing/2014/main" id="{E26D28EF-BEE2-BDAC-E638-55B5404EB824}"/>
              </a:ext>
            </a:extLst>
          </p:cNvPr>
          <p:cNvPicPr>
            <a:picLocks noChangeAspect="1"/>
          </p:cNvPicPr>
          <p:nvPr/>
        </p:nvPicPr>
        <p:blipFill>
          <a:blip r:embed="rId16"/>
          <a:stretch>
            <a:fillRect/>
          </a:stretch>
        </p:blipFill>
        <p:spPr>
          <a:xfrm>
            <a:off x="7915258" y="891565"/>
            <a:ext cx="3473723" cy="5390570"/>
          </a:xfrm>
          <a:prstGeom prst="rect">
            <a:avLst/>
          </a:prstGeom>
          <a:ln>
            <a:solidFill>
              <a:schemeClr val="tx1"/>
            </a:solidFill>
          </a:ln>
        </p:spPr>
      </p:pic>
      <p:sp>
        <p:nvSpPr>
          <p:cNvPr id="4" name="Rechteck 3">
            <a:extLst>
              <a:ext uri="{FF2B5EF4-FFF2-40B4-BE49-F238E27FC236}">
                <a16:creationId xmlns:a16="http://schemas.microsoft.com/office/drawing/2014/main" id="{64C5928D-81FF-C8F9-5902-9A5BF37FA07B}"/>
              </a:ext>
            </a:extLst>
          </p:cNvPr>
          <p:cNvSpPr/>
          <p:nvPr/>
        </p:nvSpPr>
        <p:spPr>
          <a:xfrm>
            <a:off x="11195685" y="982980"/>
            <a:ext cx="193296" cy="2324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48100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6C3459FC-3059-1CF1-9097-63D73CE354A5}"/>
              </a:ext>
            </a:extLst>
          </p:cNvPr>
          <p:cNvSpPr txBox="1"/>
          <p:nvPr/>
        </p:nvSpPr>
        <p:spPr>
          <a:xfrm>
            <a:off x="1810138" y="1720840"/>
            <a:ext cx="8987712" cy="3416320"/>
          </a:xfrm>
          <a:prstGeom prst="rect">
            <a:avLst/>
          </a:prstGeom>
          <a:noFill/>
        </p:spPr>
        <p:txBody>
          <a:bodyPr wrap="square">
            <a:spAutoFit/>
          </a:bodyPr>
          <a:lstStyle/>
          <a:p>
            <a:r>
              <a:rPr lang="de-DE" sz="1800" kern="100" dirty="0">
                <a:effectLst/>
                <a:latin typeface="Calibri" panose="020F0502020204030204" pitchFamily="34" charset="0"/>
                <a:ea typeface="Calibri" panose="020F0502020204030204" pitchFamily="34" charset="0"/>
                <a:cs typeface="Times New Roman" panose="02020603050405020304" pitchFamily="18" charset="0"/>
              </a:rPr>
              <a:t>Mit der Hashfunktion werden Zeichenfolgen mit unterschiedlicher Länge in Zeichenfolgen mit fester Länge umgewandelt. So bekommen beispielsweise unterschiedliche Passwörter mit der Hashfunktion eine festgelegte Menge an zugelassenen Zeichen. Eine Zurück-Umwandlung des Hashwertes in die ursprüngliche Zeichenfolge ist ausgeschlossen.</a:t>
            </a:r>
          </a:p>
          <a:p>
            <a:endParaRPr lang="de-DE" kern="100" dirty="0">
              <a:latin typeface="Calibri" panose="020F0502020204030204" pitchFamily="34" charset="0"/>
              <a:ea typeface="Calibri" panose="020F0502020204030204" pitchFamily="34" charset="0"/>
              <a:cs typeface="Times New Roman" panose="02020603050405020304" pitchFamily="18" charset="0"/>
            </a:endParaRPr>
          </a:p>
          <a:p>
            <a:r>
              <a:rPr lang="de-DE" sz="1800" kern="100" dirty="0">
                <a:effectLst/>
                <a:latin typeface="Calibri" panose="020F0502020204030204" pitchFamily="34" charset="0"/>
                <a:ea typeface="Calibri" panose="020F0502020204030204" pitchFamily="34" charset="0"/>
                <a:cs typeface="Times New Roman" panose="02020603050405020304" pitchFamily="18" charset="0"/>
              </a:rPr>
              <a:t>Beispiele: 	MD5 	= alt und unsicher </a:t>
            </a:r>
          </a:p>
          <a:p>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SHA256 	= Sicher (Achtung keine Verschlüsselung)</a:t>
            </a:r>
          </a:p>
          <a:p>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https://www.ionos.at/digitalguide/server/sicherheit/hashfunktion/</a:t>
            </a:r>
            <a:endParaRPr lang="de-DE"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endParaRPr lang="de-DE" u="sng" kern="100"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r>
              <a:rPr lang="de-DE" sz="3600" u="sng" kern="1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a:t>
            </a:r>
            <a:r>
              <a:rPr lang="de-DE" sz="3600" u="sng" kern="100" dirty="0">
                <a:solidFill>
                  <a:srgbClr val="00B0F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Prüfziffer</a:t>
            </a:r>
            <a:r>
              <a:rPr lang="de-DE" sz="3600" u="sng" kern="1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a:t>
            </a:r>
            <a:endParaRPr lang="de-DE" sz="3600" kern="1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feld 6">
            <a:extLst>
              <a:ext uri="{FF2B5EF4-FFF2-40B4-BE49-F238E27FC236}">
                <a16:creationId xmlns:a16="http://schemas.microsoft.com/office/drawing/2014/main" id="{BA8A4815-57DA-ACE5-1B28-73F65EAD8134}"/>
              </a:ext>
            </a:extLst>
          </p:cNvPr>
          <p:cNvSpPr txBox="1"/>
          <p:nvPr/>
        </p:nvSpPr>
        <p:spPr>
          <a:xfrm>
            <a:off x="1810138" y="891565"/>
            <a:ext cx="6097554" cy="523220"/>
          </a:xfrm>
          <a:prstGeom prst="rect">
            <a:avLst/>
          </a:prstGeom>
          <a:noFill/>
        </p:spPr>
        <p:txBody>
          <a:bodyPr wrap="square">
            <a:spAutoFit/>
          </a:bodyPr>
          <a:lstStyle/>
          <a:p>
            <a:r>
              <a:rPr lang="de-DE" sz="2800" dirty="0">
                <a:effectLst/>
                <a:latin typeface="Calibri" panose="020F0502020204030204" pitchFamily="34" charset="0"/>
                <a:ea typeface="Calibri" panose="020F0502020204030204" pitchFamily="34" charset="0"/>
                <a:cs typeface="Times New Roman" panose="02020603050405020304" pitchFamily="18" charset="0"/>
              </a:rPr>
              <a:t>Hash Funktion</a:t>
            </a:r>
            <a:r>
              <a:rPr lang="de-DE" sz="1800" kern="100">
                <a:effectLst/>
                <a:latin typeface="Calibri" panose="020F0502020204030204" pitchFamily="34" charset="0"/>
                <a:ea typeface="Calibri" panose="020F0502020204030204" pitchFamily="34" charset="0"/>
                <a:cs typeface="Times New Roman" panose="02020603050405020304" pitchFamily="18" charset="0"/>
              </a:rPr>
              <a:t>	(Achtung keine Verschlüsselung)</a:t>
            </a:r>
          </a:p>
        </p:txBody>
      </p:sp>
    </p:spTree>
    <p:extLst>
      <p:ext uri="{BB962C8B-B14F-4D97-AF65-F5344CB8AC3E}">
        <p14:creationId xmlns:p14="http://schemas.microsoft.com/office/powerpoint/2010/main" val="3777534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CC4063-229D-B8A1-6542-3895CDABCBB2}"/>
              </a:ext>
            </a:extLst>
          </p:cNvPr>
          <p:cNvSpPr>
            <a:spLocks noGrp="1"/>
          </p:cNvSpPr>
          <p:nvPr>
            <p:ph type="title"/>
          </p:nvPr>
        </p:nvSpPr>
        <p:spPr/>
        <p:txBody>
          <a:bodyPr/>
          <a:lstStyle/>
          <a:p>
            <a:r>
              <a:rPr lang="de-DE" dirty="0"/>
              <a:t>AES Verschlüsselung</a:t>
            </a:r>
          </a:p>
        </p:txBody>
      </p:sp>
      <p:pic>
        <p:nvPicPr>
          <p:cNvPr id="5" name="Inhaltsplatzhalter 4">
            <a:extLst>
              <a:ext uri="{FF2B5EF4-FFF2-40B4-BE49-F238E27FC236}">
                <a16:creationId xmlns:a16="http://schemas.microsoft.com/office/drawing/2014/main" id="{DC75D0CA-F48F-E950-2946-04F86AD8B247}"/>
              </a:ext>
            </a:extLst>
          </p:cNvPr>
          <p:cNvPicPr>
            <a:picLocks noGrp="1" noChangeAspect="1"/>
          </p:cNvPicPr>
          <p:nvPr>
            <p:ph idx="1"/>
          </p:nvPr>
        </p:nvPicPr>
        <p:blipFill>
          <a:blip r:embed="rId2">
            <a:clrChange>
              <a:clrFrom>
                <a:srgbClr val="062F4A"/>
              </a:clrFrom>
              <a:clrTo>
                <a:srgbClr val="062F4A">
                  <a:alpha val="0"/>
                </a:srgbClr>
              </a:clrTo>
            </a:clrChange>
            <a:extLst>
              <a:ext uri="{28A0092B-C50C-407E-A947-70E740481C1C}">
                <a14:useLocalDpi xmlns:a14="http://schemas.microsoft.com/office/drawing/2010/main" val="0"/>
              </a:ext>
            </a:extLst>
          </a:blip>
          <a:stretch>
            <a:fillRect/>
          </a:stretch>
        </p:blipFill>
        <p:spPr>
          <a:xfrm>
            <a:off x="7125724" y="3074689"/>
            <a:ext cx="4127162" cy="2750754"/>
          </a:xfrm>
        </p:spPr>
      </p:pic>
      <p:sp>
        <p:nvSpPr>
          <p:cNvPr id="6" name="Textfeld 5">
            <a:extLst>
              <a:ext uri="{FF2B5EF4-FFF2-40B4-BE49-F238E27FC236}">
                <a16:creationId xmlns:a16="http://schemas.microsoft.com/office/drawing/2014/main" id="{8BEC1794-C616-DF79-7FD9-C786274B8174}"/>
              </a:ext>
            </a:extLst>
          </p:cNvPr>
          <p:cNvSpPr txBox="1"/>
          <p:nvPr/>
        </p:nvSpPr>
        <p:spPr>
          <a:xfrm>
            <a:off x="939114" y="1359243"/>
            <a:ext cx="10414686" cy="1200329"/>
          </a:xfrm>
          <a:prstGeom prst="rect">
            <a:avLst/>
          </a:prstGeom>
          <a:noFill/>
        </p:spPr>
        <p:txBody>
          <a:bodyPr wrap="square" rtlCol="0">
            <a:spAutoFit/>
          </a:bodyPr>
          <a:lstStyle/>
          <a:p>
            <a:r>
              <a:rPr lang="de-DE" dirty="0"/>
              <a:t>Als symmetrisches Verschlüsslungsverfahren ist die </a:t>
            </a:r>
            <a:r>
              <a:rPr lang="de-DE" b="1" dirty="0"/>
              <a:t>Verschlüsselung mit AES</a:t>
            </a:r>
            <a:r>
              <a:rPr lang="de-DE" dirty="0"/>
              <a:t> als eine sogenannte Blockchiffre konzipiert, bei der der Schlüssel </a:t>
            </a:r>
            <a:r>
              <a:rPr lang="de-DE" b="1" dirty="0"/>
              <a:t>die Länge einzelner verschlüsselter Blöcke</a:t>
            </a:r>
            <a:r>
              <a:rPr lang="de-DE" dirty="0"/>
              <a:t> bestimmt. Bei einer AES-256-Verschlüsselung bedeutet das einen Schlüssel, welcher 256 Bit lang ist. Insgesamt gibt es die Verschlüsselung in drei Varianten, die jeweils eine andere </a:t>
            </a:r>
            <a:r>
              <a:rPr lang="de-DE" b="1" dirty="0"/>
              <a:t>Schlüssellänge </a:t>
            </a:r>
            <a:r>
              <a:rPr lang="de-DE" dirty="0"/>
              <a:t>verwenden.</a:t>
            </a:r>
          </a:p>
        </p:txBody>
      </p:sp>
      <p:pic>
        <p:nvPicPr>
          <p:cNvPr id="8" name="Grafik 7">
            <a:extLst>
              <a:ext uri="{FF2B5EF4-FFF2-40B4-BE49-F238E27FC236}">
                <a16:creationId xmlns:a16="http://schemas.microsoft.com/office/drawing/2014/main" id="{2ADAEBAE-F64C-0E47-CA7B-43367CC19926}"/>
              </a:ext>
            </a:extLst>
          </p:cNvPr>
          <p:cNvPicPr>
            <a:picLocks noChangeAspect="1"/>
          </p:cNvPicPr>
          <p:nvPr/>
        </p:nvPicPr>
        <p:blipFill>
          <a:blip r:embed="rId3"/>
          <a:stretch>
            <a:fillRect/>
          </a:stretch>
        </p:blipFill>
        <p:spPr>
          <a:xfrm>
            <a:off x="939114" y="3074689"/>
            <a:ext cx="5989212" cy="1942154"/>
          </a:xfrm>
          <a:prstGeom prst="rect">
            <a:avLst/>
          </a:prstGeom>
        </p:spPr>
      </p:pic>
    </p:spTree>
    <p:extLst>
      <p:ext uri="{BB962C8B-B14F-4D97-AF65-F5344CB8AC3E}">
        <p14:creationId xmlns:p14="http://schemas.microsoft.com/office/powerpoint/2010/main" val="114075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56352A-3B1B-791B-1379-6F1D335A59B5}"/>
              </a:ext>
            </a:extLst>
          </p:cNvPr>
          <p:cNvSpPr>
            <a:spLocks noGrp="1"/>
          </p:cNvSpPr>
          <p:nvPr>
            <p:ph type="title"/>
          </p:nvPr>
        </p:nvSpPr>
        <p:spPr/>
        <p:txBody>
          <a:bodyPr/>
          <a:lstStyle/>
          <a:p>
            <a:r>
              <a:rPr kumimoji="0" lang="de-DE" altLang="de-DE" sz="4400" b="1" i="0" u="none" strike="noStrike" cap="none" normalizeH="0" baseline="0" dirty="0">
                <a:ln>
                  <a:noFill/>
                </a:ln>
                <a:solidFill>
                  <a:schemeClr val="tx1"/>
                </a:solidFill>
                <a:effectLst/>
                <a:latin typeface="Arial" panose="020B0604020202020204" pitchFamily="34" charset="0"/>
              </a:rPr>
              <a:t>Asymmetrische Verschlüsselung</a:t>
            </a:r>
            <a:endParaRPr lang="de-DE" dirty="0"/>
          </a:p>
        </p:txBody>
      </p:sp>
      <p:sp>
        <p:nvSpPr>
          <p:cNvPr id="4" name="Rectangle 1">
            <a:extLst>
              <a:ext uri="{FF2B5EF4-FFF2-40B4-BE49-F238E27FC236}">
                <a16:creationId xmlns:a16="http://schemas.microsoft.com/office/drawing/2014/main" id="{41519CE0-A261-EEED-3862-594A011217E5}"/>
              </a:ext>
            </a:extLst>
          </p:cNvPr>
          <p:cNvSpPr>
            <a:spLocks noGrp="1" noChangeArrowheads="1"/>
          </p:cNvSpPr>
          <p:nvPr>
            <p:ph idx="1"/>
          </p:nvPr>
        </p:nvSpPr>
        <p:spPr bwMode="auto">
          <a:xfrm>
            <a:off x="838200" y="1483802"/>
            <a:ext cx="10281745"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chemeClr val="tx1"/>
                </a:solidFill>
                <a:effectLst/>
                <a:latin typeface="Arial" panose="020B0604020202020204" pitchFamily="34" charset="0"/>
              </a:rPr>
              <a:t>Bei der asymmetrischen Verschlüsselung gibt es im Gegensatz zur symmetrischen Verschlüsselung, bei der es nur </a:t>
            </a:r>
            <a:r>
              <a:rPr kumimoji="0" lang="de-DE" altLang="de-DE" sz="2000" b="1" i="0" u="none" strike="noStrike" cap="none" normalizeH="0" baseline="0" dirty="0">
                <a:ln>
                  <a:noFill/>
                </a:ln>
                <a:solidFill>
                  <a:schemeClr val="tx1"/>
                </a:solidFill>
                <a:effectLst/>
                <a:latin typeface="Arial" panose="020B0604020202020204" pitchFamily="34" charset="0"/>
              </a:rPr>
              <a:t>einen</a:t>
            </a:r>
            <a:r>
              <a:rPr kumimoji="0" lang="de-DE" altLang="de-DE" sz="2000" b="0" i="0" u="none" strike="noStrike" cap="none" normalizeH="0" baseline="0" dirty="0">
                <a:ln>
                  <a:noFill/>
                </a:ln>
                <a:solidFill>
                  <a:schemeClr val="tx1"/>
                </a:solidFill>
                <a:effectLst/>
                <a:latin typeface="Arial" panose="020B0604020202020204" pitchFamily="34" charset="0"/>
              </a:rPr>
              <a:t> (gemeinsamen) Schlüssel gibt, ein Schlüsselpaar aus </a:t>
            </a:r>
            <a:r>
              <a:rPr kumimoji="0" lang="de-DE" altLang="de-DE" sz="2000" b="1" i="0" u="none" strike="noStrike" cap="none" normalizeH="0" baseline="0" dirty="0">
                <a:ln>
                  <a:noFill/>
                </a:ln>
                <a:solidFill>
                  <a:schemeClr val="tx1"/>
                </a:solidFill>
                <a:effectLst/>
                <a:latin typeface="Arial" panose="020B0604020202020204" pitchFamily="34" charset="0"/>
              </a:rPr>
              <a:t>zwei sich ergänzenden Schlüsseln:</a:t>
            </a:r>
            <a:r>
              <a:rPr kumimoji="0" lang="de-DE" altLang="de-DE" sz="20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de-DE" altLang="de-DE" sz="2000" b="0" i="0" u="none" strike="noStrike" cap="none" normalizeH="0" baseline="0" dirty="0">
                <a:ln>
                  <a:noFill/>
                </a:ln>
                <a:solidFill>
                  <a:schemeClr val="tx1"/>
                </a:solidFill>
                <a:effectLst/>
                <a:latin typeface="Arial" panose="020B0604020202020204" pitchFamily="34" charset="0"/>
              </a:rPr>
              <a:t>Der öffentliche Schlüssel (engl. </a:t>
            </a:r>
            <a:r>
              <a:rPr kumimoji="0" lang="en-GB" altLang="de-DE" sz="2000" b="1" i="0" u="none" strike="noStrike" cap="none" normalizeH="0" baseline="0" dirty="0">
                <a:ln>
                  <a:noFill/>
                </a:ln>
                <a:solidFill>
                  <a:schemeClr val="tx1"/>
                </a:solidFill>
                <a:effectLst/>
                <a:latin typeface="Arial" panose="020B0604020202020204" pitchFamily="34" charset="0"/>
              </a:rPr>
              <a:t>Public Key)</a:t>
            </a:r>
            <a:r>
              <a:rPr kumimoji="0" lang="en-GB" altLang="de-DE" sz="2000" b="0" i="0" u="none" strike="noStrike" cap="none" normalizeH="0" baseline="0" dirty="0">
                <a:ln>
                  <a:noFill/>
                </a:ln>
                <a:solidFill>
                  <a:schemeClr val="tx1"/>
                </a:solidFill>
                <a:effectLst/>
                <a:latin typeface="Arial" panose="020B0604020202020204" pitchFamily="34" charset="0"/>
              </a:rPr>
              <a:t> </a:t>
            </a:r>
            <a:r>
              <a:rPr kumimoji="0" lang="en-GB" altLang="de-DE" sz="2000" b="0" i="0" u="none" strike="noStrike" cap="none" normalizeH="0" baseline="0" dirty="0" err="1">
                <a:ln>
                  <a:noFill/>
                </a:ln>
                <a:solidFill>
                  <a:schemeClr val="tx1"/>
                </a:solidFill>
                <a:effectLst/>
                <a:latin typeface="Arial" panose="020B0604020202020204" pitchFamily="34" charset="0"/>
              </a:rPr>
              <a:t>dient</a:t>
            </a:r>
            <a:r>
              <a:rPr kumimoji="0" lang="en-GB" altLang="de-DE" sz="2000" b="0" i="0" u="none" strike="noStrike" cap="none" normalizeH="0" baseline="0" dirty="0">
                <a:ln>
                  <a:noFill/>
                </a:ln>
                <a:solidFill>
                  <a:schemeClr val="tx1"/>
                </a:solidFill>
                <a:effectLst/>
                <a:latin typeface="Arial" panose="020B0604020202020204" pitchFamily="34" charset="0"/>
              </a:rPr>
              <a:t> </a:t>
            </a:r>
            <a:r>
              <a:rPr kumimoji="0" lang="en-GB" altLang="de-DE" sz="2000" b="0" i="0" u="none" strike="noStrike" cap="none" normalizeH="0" baseline="0" dirty="0" err="1">
                <a:ln>
                  <a:noFill/>
                </a:ln>
                <a:solidFill>
                  <a:schemeClr val="tx1"/>
                </a:solidFill>
                <a:effectLst/>
                <a:latin typeface="Arial" panose="020B0604020202020204" pitchFamily="34" charset="0"/>
              </a:rPr>
              <a:t>zum</a:t>
            </a:r>
            <a:r>
              <a:rPr kumimoji="0" lang="en-GB" altLang="de-DE" sz="2000" b="0" i="0" u="none" strike="noStrike" cap="none" normalizeH="0" baseline="0" dirty="0">
                <a:ln>
                  <a:noFill/>
                </a:ln>
                <a:solidFill>
                  <a:schemeClr val="tx1"/>
                </a:solidFill>
                <a:effectLst/>
                <a:latin typeface="Arial" panose="020B0604020202020204" pitchFamily="34" charset="0"/>
              </a:rPr>
              <a:t> </a:t>
            </a:r>
            <a:r>
              <a:rPr kumimoji="0" lang="en-GB" altLang="de-DE" sz="2000" b="0" i="0" u="none" strike="noStrike" cap="none" normalizeH="0" baseline="0" dirty="0" err="1">
                <a:ln>
                  <a:noFill/>
                </a:ln>
                <a:solidFill>
                  <a:schemeClr val="tx1"/>
                </a:solidFill>
                <a:effectLst/>
                <a:latin typeface="Arial" panose="020B0604020202020204" pitchFamily="34" charset="0"/>
              </a:rPr>
              <a:t>Verschlüsseln</a:t>
            </a:r>
            <a:r>
              <a:rPr kumimoji="0" lang="en-GB" altLang="de-DE" sz="2000" b="0" i="0" u="none" strike="noStrike" cap="none" normalizeH="0" baseline="0" dirty="0">
                <a:ln>
                  <a:noFill/>
                </a:ln>
                <a:solidFill>
                  <a:schemeClr val="tx1"/>
                </a:solidFill>
                <a:effectLst/>
                <a:latin typeface="Arial" panose="020B0604020202020204" pitchFamily="34" charset="0"/>
              </a:rPr>
              <a:t> von </a:t>
            </a:r>
            <a:r>
              <a:rPr kumimoji="0" lang="en-GB" altLang="de-DE" sz="2000" b="0" i="0" u="none" strike="noStrike" cap="none" normalizeH="0" baseline="0" dirty="0" err="1">
                <a:ln>
                  <a:noFill/>
                </a:ln>
                <a:solidFill>
                  <a:schemeClr val="tx1"/>
                </a:solidFill>
                <a:effectLst/>
                <a:latin typeface="Arial" panose="020B0604020202020204" pitchFamily="34" charset="0"/>
              </a:rPr>
              <a:t>Nachrichten</a:t>
            </a:r>
            <a:r>
              <a:rPr kumimoji="0" lang="en-GB" altLang="de-DE" sz="2000" b="0" i="0" u="none" strike="noStrike" cap="none" normalizeH="0" baseline="0" dirty="0">
                <a:ln>
                  <a:noFill/>
                </a:ln>
                <a:solidFill>
                  <a:schemeClr val="tx1"/>
                </a:solidFill>
                <a:effectLst/>
                <a:latin typeface="Arial" panose="020B0604020202020204" pitchFamily="34" charset="0"/>
              </a:rPr>
              <a:t> </a:t>
            </a:r>
            <a:r>
              <a:rPr kumimoji="0" lang="en-GB" altLang="de-DE" sz="2000" b="0" i="0" u="none" strike="noStrike" cap="none" normalizeH="0" baseline="0" dirty="0" err="1">
                <a:ln>
                  <a:noFill/>
                </a:ln>
                <a:solidFill>
                  <a:schemeClr val="tx1"/>
                </a:solidFill>
                <a:effectLst/>
                <a:latin typeface="Arial" panose="020B0604020202020204" pitchFamily="34" charset="0"/>
              </a:rPr>
              <a:t>oder</a:t>
            </a:r>
            <a:r>
              <a:rPr kumimoji="0" lang="en-GB" altLang="de-DE" sz="2000" b="0" i="0" u="none" strike="noStrike" cap="none" normalizeH="0" baseline="0" dirty="0">
                <a:ln>
                  <a:noFill/>
                </a:ln>
                <a:solidFill>
                  <a:schemeClr val="tx1"/>
                </a:solidFill>
                <a:effectLst/>
                <a:latin typeface="Arial" panose="020B0604020202020204" pitchFamily="34" charset="0"/>
              </a:rPr>
              <a:t> </a:t>
            </a:r>
            <a:r>
              <a:rPr kumimoji="0" lang="en-GB" altLang="de-DE" sz="2000" b="0" i="0" u="none" strike="noStrike" cap="none" normalizeH="0" baseline="0" dirty="0" err="1">
                <a:ln>
                  <a:noFill/>
                </a:ln>
                <a:solidFill>
                  <a:schemeClr val="tx1"/>
                </a:solidFill>
                <a:effectLst/>
                <a:latin typeface="Arial" panose="020B0604020202020204" pitchFamily="34" charset="0"/>
              </a:rPr>
              <a:t>zur</a:t>
            </a:r>
            <a:r>
              <a:rPr kumimoji="0" lang="en-GB" altLang="de-DE" sz="2000" b="0" i="0" u="none" strike="noStrike" cap="none" normalizeH="0" baseline="0" dirty="0">
                <a:ln>
                  <a:noFill/>
                </a:ln>
                <a:solidFill>
                  <a:schemeClr val="tx1"/>
                </a:solidFill>
                <a:effectLst/>
                <a:latin typeface="Arial" panose="020B0604020202020204" pitchFamily="34" charset="0"/>
              </a:rPr>
              <a:t> </a:t>
            </a:r>
            <a:r>
              <a:rPr kumimoji="0" lang="en-GB" altLang="de-DE" sz="2000" b="0" i="0" u="none" strike="noStrike" cap="none" normalizeH="0" baseline="0" dirty="0" err="1">
                <a:ln>
                  <a:noFill/>
                </a:ln>
                <a:solidFill>
                  <a:schemeClr val="tx1"/>
                </a:solidFill>
                <a:effectLst/>
                <a:latin typeface="Arial" panose="020B0604020202020204" pitchFamily="34" charset="0"/>
              </a:rPr>
              <a:t>Verifikation</a:t>
            </a:r>
            <a:r>
              <a:rPr kumimoji="0" lang="en-GB" altLang="de-DE" sz="2000" b="0" i="0" u="none" strike="noStrike" cap="none" normalizeH="0" baseline="0" dirty="0">
                <a:ln>
                  <a:noFill/>
                </a:ln>
                <a:solidFill>
                  <a:schemeClr val="tx1"/>
                </a:solidFill>
                <a:effectLst/>
                <a:latin typeface="Arial" panose="020B0604020202020204" pitchFamily="34" charset="0"/>
              </a:rPr>
              <a:t> </a:t>
            </a:r>
            <a:r>
              <a:rPr kumimoji="0" lang="en-GB" altLang="de-DE" sz="2000" b="0" i="0" u="none" strike="noStrike" cap="none" normalizeH="0" baseline="0" dirty="0" err="1">
                <a:ln>
                  <a:noFill/>
                </a:ln>
                <a:solidFill>
                  <a:schemeClr val="tx1"/>
                </a:solidFill>
                <a:effectLst/>
                <a:latin typeface="Arial" panose="020B0604020202020204" pitchFamily="34" charset="0"/>
              </a:rPr>
              <a:t>digitaler</a:t>
            </a:r>
            <a:r>
              <a:rPr kumimoji="0" lang="en-GB" altLang="de-DE" sz="2000" b="0" i="0" u="none" strike="noStrike" cap="none" normalizeH="0" baseline="0" dirty="0">
                <a:ln>
                  <a:noFill/>
                </a:ln>
                <a:solidFill>
                  <a:schemeClr val="tx1"/>
                </a:solidFill>
                <a:effectLst/>
                <a:latin typeface="Arial" panose="020B0604020202020204" pitchFamily="34" charset="0"/>
              </a:rPr>
              <a:t> </a:t>
            </a:r>
            <a:r>
              <a:rPr kumimoji="0" lang="en-GB" altLang="de-DE" sz="2000" b="0" i="0" u="none" strike="noStrike" cap="none" normalizeH="0" baseline="0" dirty="0" err="1">
                <a:ln>
                  <a:noFill/>
                </a:ln>
                <a:solidFill>
                  <a:schemeClr val="tx1"/>
                </a:solidFill>
                <a:effectLst/>
                <a:latin typeface="Arial" panose="020B0604020202020204" pitchFamily="34" charset="0"/>
              </a:rPr>
              <a:t>Signaturen</a:t>
            </a:r>
            <a:r>
              <a:rPr kumimoji="0" lang="en-GB" altLang="de-DE" sz="20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GB" altLang="de-DE" sz="2000" b="0" i="0" u="none" strike="noStrike" cap="none" normalizeH="0" baseline="0" dirty="0">
                <a:ln>
                  <a:noFill/>
                </a:ln>
                <a:solidFill>
                  <a:schemeClr val="tx1"/>
                </a:solidFill>
                <a:effectLst/>
                <a:latin typeface="Arial" panose="020B0604020202020204" pitchFamily="34" charset="0"/>
              </a:rPr>
              <a:t>Der private </a:t>
            </a:r>
            <a:r>
              <a:rPr kumimoji="0" lang="en-GB" altLang="de-DE" sz="2000" b="0" i="0" u="none" strike="noStrike" cap="none" normalizeH="0" baseline="0" dirty="0" err="1">
                <a:ln>
                  <a:noFill/>
                </a:ln>
                <a:solidFill>
                  <a:schemeClr val="tx1"/>
                </a:solidFill>
                <a:effectLst/>
                <a:latin typeface="Arial" panose="020B0604020202020204" pitchFamily="34" charset="0"/>
              </a:rPr>
              <a:t>Schlüssel</a:t>
            </a:r>
            <a:r>
              <a:rPr kumimoji="0" lang="en-GB" altLang="de-DE" sz="2000" b="0" i="0" u="none" strike="noStrike" cap="none" normalizeH="0" baseline="0" dirty="0">
                <a:ln>
                  <a:noFill/>
                </a:ln>
                <a:solidFill>
                  <a:schemeClr val="tx1"/>
                </a:solidFill>
                <a:effectLst/>
                <a:latin typeface="Arial" panose="020B0604020202020204" pitchFamily="34" charset="0"/>
              </a:rPr>
              <a:t> (</a:t>
            </a:r>
            <a:r>
              <a:rPr kumimoji="0" lang="en-GB" altLang="de-DE" sz="2000" b="0" i="0" u="none" strike="noStrike" cap="none" normalizeH="0" baseline="0" dirty="0" err="1">
                <a:ln>
                  <a:noFill/>
                </a:ln>
                <a:solidFill>
                  <a:schemeClr val="tx1"/>
                </a:solidFill>
                <a:effectLst/>
                <a:latin typeface="Arial" panose="020B0604020202020204" pitchFamily="34" charset="0"/>
              </a:rPr>
              <a:t>engl.</a:t>
            </a:r>
            <a:r>
              <a:rPr kumimoji="0" lang="en-GB" altLang="de-DE" sz="2000" b="0" i="0" u="none" strike="noStrike" cap="none" normalizeH="0" baseline="0" dirty="0">
                <a:ln>
                  <a:noFill/>
                </a:ln>
                <a:solidFill>
                  <a:schemeClr val="tx1"/>
                </a:solidFill>
                <a:effectLst/>
                <a:latin typeface="Arial" panose="020B0604020202020204" pitchFamily="34" charset="0"/>
              </a:rPr>
              <a:t> </a:t>
            </a:r>
            <a:r>
              <a:rPr kumimoji="0" lang="en-GB" altLang="de-DE" sz="2000" b="1" i="0" u="none" strike="noStrike" cap="none" normalizeH="0" baseline="0" dirty="0">
                <a:ln>
                  <a:noFill/>
                </a:ln>
                <a:solidFill>
                  <a:schemeClr val="tx1"/>
                </a:solidFill>
                <a:effectLst/>
                <a:latin typeface="Arial" panose="020B0604020202020204" pitchFamily="34" charset="0"/>
              </a:rPr>
              <a:t>Private Key)</a:t>
            </a:r>
            <a:r>
              <a:rPr kumimoji="0" lang="en-GB" altLang="de-DE" sz="2000" b="0" i="0" u="none" strike="noStrike" cap="none" normalizeH="0" baseline="0" dirty="0">
                <a:ln>
                  <a:noFill/>
                </a:ln>
                <a:solidFill>
                  <a:schemeClr val="tx1"/>
                </a:solidFill>
                <a:effectLst/>
                <a:latin typeface="Arial" panose="020B0604020202020204" pitchFamily="34" charset="0"/>
              </a:rPr>
              <a:t> </a:t>
            </a:r>
            <a:r>
              <a:rPr kumimoji="0" lang="en-GB" altLang="de-DE" sz="2000" b="0" i="0" u="none" strike="noStrike" cap="none" normalizeH="0" baseline="0" dirty="0" err="1">
                <a:ln>
                  <a:noFill/>
                </a:ln>
                <a:solidFill>
                  <a:schemeClr val="tx1"/>
                </a:solidFill>
                <a:effectLst/>
                <a:latin typeface="Arial" panose="020B0604020202020204" pitchFamily="34" charset="0"/>
              </a:rPr>
              <a:t>dient</a:t>
            </a:r>
            <a:r>
              <a:rPr kumimoji="0" lang="en-GB" altLang="de-DE" sz="2000" b="0" i="0" u="none" strike="noStrike" cap="none" normalizeH="0" baseline="0" dirty="0">
                <a:ln>
                  <a:noFill/>
                </a:ln>
                <a:solidFill>
                  <a:schemeClr val="tx1"/>
                </a:solidFill>
                <a:effectLst/>
                <a:latin typeface="Arial" panose="020B0604020202020204" pitchFamily="34" charset="0"/>
              </a:rPr>
              <a:t> </a:t>
            </a:r>
            <a:r>
              <a:rPr kumimoji="0" lang="en-GB" altLang="de-DE" sz="2000" b="0" i="0" u="none" strike="noStrike" cap="none" normalizeH="0" baseline="0" dirty="0" err="1">
                <a:ln>
                  <a:noFill/>
                </a:ln>
                <a:solidFill>
                  <a:schemeClr val="tx1"/>
                </a:solidFill>
                <a:effectLst/>
                <a:latin typeface="Arial" panose="020B0604020202020204" pitchFamily="34" charset="0"/>
              </a:rPr>
              <a:t>zum</a:t>
            </a:r>
            <a:r>
              <a:rPr kumimoji="0" lang="en-GB" altLang="de-DE" sz="2000" b="0" i="0" u="none" strike="noStrike" cap="none" normalizeH="0" baseline="0" dirty="0">
                <a:ln>
                  <a:noFill/>
                </a:ln>
                <a:solidFill>
                  <a:schemeClr val="tx1"/>
                </a:solidFill>
                <a:effectLst/>
                <a:latin typeface="Arial" panose="020B0604020202020204" pitchFamily="34" charset="0"/>
              </a:rPr>
              <a:t> </a:t>
            </a:r>
            <a:r>
              <a:rPr kumimoji="0" lang="en-GB" altLang="de-DE" sz="2000" b="0" i="0" u="none" strike="noStrike" cap="none" normalizeH="0" baseline="0" dirty="0" err="1">
                <a:ln>
                  <a:noFill/>
                </a:ln>
                <a:solidFill>
                  <a:schemeClr val="tx1"/>
                </a:solidFill>
                <a:effectLst/>
                <a:latin typeface="Arial" panose="020B0604020202020204" pitchFamily="34" charset="0"/>
              </a:rPr>
              <a:t>Entschlüsseln</a:t>
            </a:r>
            <a:r>
              <a:rPr kumimoji="0" lang="en-GB" altLang="de-DE" sz="2000" b="0" i="0" u="none" strike="noStrike" cap="none" normalizeH="0" baseline="0" dirty="0">
                <a:ln>
                  <a:noFill/>
                </a:ln>
                <a:solidFill>
                  <a:schemeClr val="tx1"/>
                </a:solidFill>
                <a:effectLst/>
                <a:latin typeface="Arial" panose="020B0604020202020204" pitchFamily="34" charset="0"/>
              </a:rPr>
              <a:t> </a:t>
            </a:r>
            <a:r>
              <a:rPr kumimoji="0" lang="en-GB" altLang="de-DE" sz="2000" b="0" i="0" u="none" strike="noStrike" cap="none" normalizeH="0" baseline="0" dirty="0" err="1">
                <a:ln>
                  <a:noFill/>
                </a:ln>
                <a:solidFill>
                  <a:schemeClr val="tx1"/>
                </a:solidFill>
                <a:effectLst/>
                <a:latin typeface="Arial" panose="020B0604020202020204" pitchFamily="34" charset="0"/>
              </a:rPr>
              <a:t>verschlüsselter</a:t>
            </a:r>
            <a:r>
              <a:rPr kumimoji="0" lang="en-GB" altLang="de-DE" sz="2000" b="0" i="0" u="none" strike="noStrike" cap="none" normalizeH="0" baseline="0" dirty="0">
                <a:ln>
                  <a:noFill/>
                </a:ln>
                <a:solidFill>
                  <a:schemeClr val="tx1"/>
                </a:solidFill>
                <a:effectLst/>
                <a:latin typeface="Arial" panose="020B0604020202020204" pitchFamily="34" charset="0"/>
              </a:rPr>
              <a:t> </a:t>
            </a:r>
            <a:r>
              <a:rPr kumimoji="0" lang="en-GB" altLang="de-DE" sz="2000" b="0" i="0" u="none" strike="noStrike" cap="none" normalizeH="0" baseline="0" dirty="0" err="1">
                <a:ln>
                  <a:noFill/>
                </a:ln>
                <a:solidFill>
                  <a:schemeClr val="tx1"/>
                </a:solidFill>
                <a:effectLst/>
                <a:latin typeface="Arial" panose="020B0604020202020204" pitchFamily="34" charset="0"/>
              </a:rPr>
              <a:t>Nachrichten</a:t>
            </a:r>
            <a:r>
              <a:rPr kumimoji="0" lang="en-GB" altLang="de-DE" sz="2000" b="0" i="0" u="none" strike="noStrike" cap="none" normalizeH="0" baseline="0" dirty="0">
                <a:ln>
                  <a:noFill/>
                </a:ln>
                <a:solidFill>
                  <a:schemeClr val="tx1"/>
                </a:solidFill>
                <a:effectLst/>
                <a:latin typeface="Arial" panose="020B0604020202020204" pitchFamily="34" charset="0"/>
              </a:rPr>
              <a:t> </a:t>
            </a:r>
            <a:r>
              <a:rPr kumimoji="0" lang="en-GB" altLang="de-DE" sz="2000" b="0" i="0" u="none" strike="noStrike" cap="none" normalizeH="0" baseline="0" dirty="0" err="1">
                <a:ln>
                  <a:noFill/>
                </a:ln>
                <a:solidFill>
                  <a:schemeClr val="tx1"/>
                </a:solidFill>
                <a:effectLst/>
                <a:latin typeface="Arial" panose="020B0604020202020204" pitchFamily="34" charset="0"/>
              </a:rPr>
              <a:t>sowie</a:t>
            </a:r>
            <a:r>
              <a:rPr kumimoji="0" lang="en-GB" altLang="de-DE" sz="2000" b="0" i="0" u="none" strike="noStrike" cap="none" normalizeH="0" baseline="0" dirty="0">
                <a:ln>
                  <a:noFill/>
                </a:ln>
                <a:solidFill>
                  <a:schemeClr val="tx1"/>
                </a:solidFill>
                <a:effectLst/>
                <a:latin typeface="Arial" panose="020B0604020202020204" pitchFamily="34" charset="0"/>
              </a:rPr>
              <a:t> </a:t>
            </a:r>
            <a:r>
              <a:rPr kumimoji="0" lang="en-GB" altLang="de-DE" sz="2000" b="0" i="0" u="none" strike="noStrike" cap="none" normalizeH="0" baseline="0" dirty="0" err="1">
                <a:ln>
                  <a:noFill/>
                </a:ln>
                <a:solidFill>
                  <a:schemeClr val="tx1"/>
                </a:solidFill>
                <a:effectLst/>
                <a:latin typeface="Arial" panose="020B0604020202020204" pitchFamily="34" charset="0"/>
              </a:rPr>
              <a:t>zur</a:t>
            </a:r>
            <a:r>
              <a:rPr kumimoji="0" lang="en-GB" altLang="de-DE" sz="2000" b="0" i="0" u="none" strike="noStrike" cap="none" normalizeH="0" baseline="0" dirty="0">
                <a:ln>
                  <a:noFill/>
                </a:ln>
                <a:solidFill>
                  <a:schemeClr val="tx1"/>
                </a:solidFill>
                <a:effectLst/>
                <a:latin typeface="Arial" panose="020B0604020202020204" pitchFamily="34" charset="0"/>
              </a:rPr>
              <a:t> </a:t>
            </a:r>
            <a:r>
              <a:rPr kumimoji="0" lang="en-GB" altLang="de-DE" sz="2000" b="0" i="0" u="none" strike="noStrike" cap="none" normalizeH="0" baseline="0" dirty="0" err="1">
                <a:ln>
                  <a:noFill/>
                </a:ln>
                <a:solidFill>
                  <a:schemeClr val="tx1"/>
                </a:solidFill>
                <a:effectLst/>
                <a:latin typeface="Arial" panose="020B0604020202020204" pitchFamily="34" charset="0"/>
              </a:rPr>
              <a:t>Erstellung</a:t>
            </a:r>
            <a:r>
              <a:rPr kumimoji="0" lang="en-GB" altLang="de-DE" sz="2000" b="0" i="0" u="none" strike="noStrike" cap="none" normalizeH="0" baseline="0" dirty="0">
                <a:ln>
                  <a:noFill/>
                </a:ln>
                <a:solidFill>
                  <a:schemeClr val="tx1"/>
                </a:solidFill>
                <a:effectLst/>
                <a:latin typeface="Arial" panose="020B0604020202020204" pitchFamily="34" charset="0"/>
              </a:rPr>
              <a:t> </a:t>
            </a:r>
            <a:r>
              <a:rPr kumimoji="0" lang="en-GB" altLang="de-DE" sz="2000" b="0" i="0" u="none" strike="noStrike" cap="none" normalizeH="0" baseline="0" dirty="0" err="1">
                <a:ln>
                  <a:noFill/>
                </a:ln>
                <a:solidFill>
                  <a:schemeClr val="tx1"/>
                </a:solidFill>
                <a:effectLst/>
                <a:latin typeface="Arial" panose="020B0604020202020204" pitchFamily="34" charset="0"/>
              </a:rPr>
              <a:t>digitaler</a:t>
            </a:r>
            <a:r>
              <a:rPr kumimoji="0" lang="en-GB" altLang="de-DE" sz="2000" b="0" i="0" u="none" strike="noStrike" cap="none" normalizeH="0" baseline="0" dirty="0">
                <a:ln>
                  <a:noFill/>
                </a:ln>
                <a:solidFill>
                  <a:schemeClr val="tx1"/>
                </a:solidFill>
                <a:effectLst/>
                <a:latin typeface="Arial" panose="020B0604020202020204" pitchFamily="34" charset="0"/>
              </a:rPr>
              <a:t> </a:t>
            </a:r>
            <a:r>
              <a:rPr kumimoji="0" lang="en-GB" altLang="de-DE" sz="2000" b="0" i="0" u="none" strike="noStrike" cap="none" normalizeH="0" baseline="0" dirty="0" err="1">
                <a:ln>
                  <a:noFill/>
                </a:ln>
                <a:solidFill>
                  <a:schemeClr val="tx1"/>
                </a:solidFill>
                <a:effectLst/>
                <a:latin typeface="Arial" panose="020B0604020202020204" pitchFamily="34" charset="0"/>
              </a:rPr>
              <a:t>Signaturen</a:t>
            </a:r>
            <a:r>
              <a:rPr kumimoji="0" lang="en-GB" altLang="de-DE" sz="20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de-DE" sz="2000" b="1" i="0" u="none" strike="noStrike" cap="none" normalizeH="0" baseline="0" dirty="0" err="1">
                <a:ln>
                  <a:noFill/>
                </a:ln>
                <a:solidFill>
                  <a:schemeClr val="tx1"/>
                </a:solidFill>
                <a:effectLst/>
                <a:latin typeface="Arial" panose="020B0604020202020204" pitchFamily="34" charset="0"/>
              </a:rPr>
              <a:t>Beide</a:t>
            </a:r>
            <a:r>
              <a:rPr kumimoji="0" lang="en-GB" altLang="de-DE" sz="2000" b="1" i="0" u="none" strike="noStrike" cap="none" normalizeH="0" baseline="0" dirty="0">
                <a:ln>
                  <a:noFill/>
                </a:ln>
                <a:solidFill>
                  <a:schemeClr val="tx1"/>
                </a:solidFill>
                <a:effectLst/>
                <a:latin typeface="Arial" panose="020B0604020202020204" pitchFamily="34" charset="0"/>
              </a:rPr>
              <a:t> </a:t>
            </a:r>
            <a:r>
              <a:rPr kumimoji="0" lang="en-GB" altLang="de-DE" sz="2000" b="1" i="0" u="none" strike="noStrike" cap="none" normalizeH="0" baseline="0" dirty="0" err="1">
                <a:ln>
                  <a:noFill/>
                </a:ln>
                <a:solidFill>
                  <a:schemeClr val="tx1"/>
                </a:solidFill>
                <a:effectLst/>
                <a:latin typeface="Arial" panose="020B0604020202020204" pitchFamily="34" charset="0"/>
              </a:rPr>
              <a:t>Schlüssel</a:t>
            </a:r>
            <a:r>
              <a:rPr kumimoji="0" lang="en-GB" altLang="de-DE" sz="2000" b="1" i="0" u="none" strike="noStrike" cap="none" normalizeH="0" baseline="0" dirty="0">
                <a:ln>
                  <a:noFill/>
                </a:ln>
                <a:solidFill>
                  <a:schemeClr val="tx1"/>
                </a:solidFill>
                <a:effectLst/>
                <a:latin typeface="Arial" panose="020B0604020202020204" pitchFamily="34" charset="0"/>
              </a:rPr>
              <a:t> </a:t>
            </a:r>
            <a:r>
              <a:rPr kumimoji="0" lang="en-GB" altLang="de-DE" sz="2000" b="1" i="0" u="none" strike="noStrike" cap="none" normalizeH="0" baseline="0" dirty="0" err="1">
                <a:ln>
                  <a:noFill/>
                </a:ln>
                <a:solidFill>
                  <a:schemeClr val="tx1"/>
                </a:solidFill>
                <a:effectLst/>
                <a:latin typeface="Arial" panose="020B0604020202020204" pitchFamily="34" charset="0"/>
              </a:rPr>
              <a:t>zusammen</a:t>
            </a:r>
            <a:r>
              <a:rPr kumimoji="0" lang="en-GB" altLang="de-DE" sz="2000" b="1" i="0" u="none" strike="noStrike" cap="none" normalizeH="0" baseline="0" dirty="0">
                <a:ln>
                  <a:noFill/>
                </a:ln>
                <a:solidFill>
                  <a:schemeClr val="tx1"/>
                </a:solidFill>
                <a:effectLst/>
                <a:latin typeface="Arial" panose="020B0604020202020204" pitchFamily="34" charset="0"/>
              </a:rPr>
              <a:t> </a:t>
            </a:r>
            <a:r>
              <a:rPr kumimoji="0" lang="en-GB" altLang="de-DE" sz="2000" b="1" i="0" u="none" strike="noStrike" cap="none" normalizeH="0" baseline="0" dirty="0" err="1">
                <a:ln>
                  <a:noFill/>
                </a:ln>
                <a:solidFill>
                  <a:schemeClr val="tx1"/>
                </a:solidFill>
                <a:effectLst/>
                <a:latin typeface="Arial" panose="020B0604020202020204" pitchFamily="34" charset="0"/>
              </a:rPr>
              <a:t>bilden</a:t>
            </a:r>
            <a:r>
              <a:rPr kumimoji="0" lang="en-GB" altLang="de-DE" sz="2000" b="1" i="0" u="none" strike="noStrike" cap="none" normalizeH="0" baseline="0" dirty="0">
                <a:ln>
                  <a:noFill/>
                </a:ln>
                <a:solidFill>
                  <a:schemeClr val="tx1"/>
                </a:solidFill>
                <a:effectLst/>
                <a:latin typeface="Arial" panose="020B0604020202020204" pitchFamily="34" charset="0"/>
              </a:rPr>
              <a:t> </a:t>
            </a:r>
            <a:r>
              <a:rPr kumimoji="0" lang="en-GB" altLang="de-DE" sz="2000" b="1" i="0" u="none" strike="noStrike" cap="none" normalizeH="0" baseline="0" dirty="0" err="1">
                <a:ln>
                  <a:noFill/>
                </a:ln>
                <a:solidFill>
                  <a:schemeClr val="tx1"/>
                </a:solidFill>
                <a:effectLst/>
                <a:latin typeface="Arial" panose="020B0604020202020204" pitchFamily="34" charset="0"/>
              </a:rPr>
              <a:t>ein</a:t>
            </a:r>
            <a:r>
              <a:rPr kumimoji="0" lang="en-GB" altLang="de-DE" sz="2000" b="1" i="0" u="none" strike="noStrike" cap="none" normalizeH="0" baseline="0" dirty="0">
                <a:ln>
                  <a:noFill/>
                </a:ln>
                <a:solidFill>
                  <a:schemeClr val="tx1"/>
                </a:solidFill>
                <a:effectLst/>
                <a:latin typeface="Arial" panose="020B0604020202020204" pitchFamily="34" charset="0"/>
              </a:rPr>
              <a:t> </a:t>
            </a:r>
            <a:r>
              <a:rPr kumimoji="0" lang="en-GB" altLang="de-DE" sz="2000" b="1" i="0" u="none" strike="noStrike" cap="none" normalizeH="0" baseline="0" dirty="0" err="1">
                <a:ln>
                  <a:noFill/>
                </a:ln>
                <a:solidFill>
                  <a:schemeClr val="tx1"/>
                </a:solidFill>
                <a:effectLst/>
                <a:latin typeface="Arial" panose="020B0604020202020204" pitchFamily="34" charset="0"/>
              </a:rPr>
              <a:t>Schlüsselpaar</a:t>
            </a:r>
            <a:r>
              <a:rPr kumimoji="0" lang="en-GB" altLang="de-DE" sz="2000" b="0" i="0" u="none" strike="noStrike" cap="none" normalizeH="0" baseline="0" dirty="0">
                <a:ln>
                  <a:noFill/>
                </a:ln>
                <a:solidFill>
                  <a:schemeClr val="tx1"/>
                </a:solidFill>
                <a:effectLst/>
                <a:latin typeface="Arial" panose="020B0604020202020204" pitchFamily="34" charset="0"/>
              </a:rPr>
              <a:t>.</a:t>
            </a:r>
          </a:p>
        </p:txBody>
      </p:sp>
      <p:pic>
        <p:nvPicPr>
          <p:cNvPr id="6" name="Grafik 5">
            <a:extLst>
              <a:ext uri="{FF2B5EF4-FFF2-40B4-BE49-F238E27FC236}">
                <a16:creationId xmlns:a16="http://schemas.microsoft.com/office/drawing/2014/main" id="{D618A67A-E83B-A714-83D1-1EA90CBD36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1280" y="3477713"/>
            <a:ext cx="4048980" cy="2787048"/>
          </a:xfrm>
          <a:prstGeom prst="rect">
            <a:avLst/>
          </a:prstGeom>
        </p:spPr>
      </p:pic>
    </p:spTree>
    <p:extLst>
      <p:ext uri="{BB962C8B-B14F-4D97-AF65-F5344CB8AC3E}">
        <p14:creationId xmlns:p14="http://schemas.microsoft.com/office/powerpoint/2010/main" val="343483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3CA42C8A-A738-BED5-D3CB-250DE3B0B974}"/>
              </a:ext>
            </a:extLst>
          </p:cNvPr>
          <p:cNvSpPr/>
          <p:nvPr/>
        </p:nvSpPr>
        <p:spPr>
          <a:xfrm>
            <a:off x="6545580" y="1135380"/>
            <a:ext cx="5259340" cy="48768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9FC77B9D-69DC-0598-FE35-BF70A267BD9C}"/>
              </a:ext>
            </a:extLst>
          </p:cNvPr>
          <p:cNvSpPr>
            <a:spLocks noGrp="1"/>
          </p:cNvSpPr>
          <p:nvPr>
            <p:ph type="title"/>
          </p:nvPr>
        </p:nvSpPr>
        <p:spPr/>
        <p:txBody>
          <a:bodyPr/>
          <a:lstStyle/>
          <a:p>
            <a:r>
              <a:rPr lang="de-DE" dirty="0"/>
              <a:t>Kryptografie</a:t>
            </a:r>
          </a:p>
        </p:txBody>
      </p:sp>
      <p:pic>
        <p:nvPicPr>
          <p:cNvPr id="5" name="Inhaltsplatzhalter 4">
            <a:extLst>
              <a:ext uri="{FF2B5EF4-FFF2-40B4-BE49-F238E27FC236}">
                <a16:creationId xmlns:a16="http://schemas.microsoft.com/office/drawing/2014/main" id="{75E13186-94C6-192F-5F14-5CEB9A64AA4A}"/>
              </a:ext>
            </a:extLst>
          </p:cNvPr>
          <p:cNvPicPr>
            <a:picLocks noGrp="1" noChangeAspect="1"/>
          </p:cNvPicPr>
          <p:nvPr>
            <p:ph idx="1"/>
          </p:nvPr>
        </p:nvPicPr>
        <p:blipFill>
          <a:blip r:embed="rId2"/>
          <a:stretch>
            <a:fillRect/>
          </a:stretch>
        </p:blipFill>
        <p:spPr>
          <a:xfrm>
            <a:off x="838200" y="1299865"/>
            <a:ext cx="2286319" cy="4258269"/>
          </a:xfrm>
        </p:spPr>
      </p:pic>
      <p:pic>
        <p:nvPicPr>
          <p:cNvPr id="7" name="Grafik 6">
            <a:extLst>
              <a:ext uri="{FF2B5EF4-FFF2-40B4-BE49-F238E27FC236}">
                <a16:creationId xmlns:a16="http://schemas.microsoft.com/office/drawing/2014/main" id="{60FBDECB-47CD-CC7E-83E7-B6CD31F036C5}"/>
              </a:ext>
            </a:extLst>
          </p:cNvPr>
          <p:cNvPicPr>
            <a:picLocks noChangeAspect="1"/>
          </p:cNvPicPr>
          <p:nvPr/>
        </p:nvPicPr>
        <p:blipFill>
          <a:blip r:embed="rId3"/>
          <a:stretch>
            <a:fillRect/>
          </a:stretch>
        </p:blipFill>
        <p:spPr>
          <a:xfrm>
            <a:off x="3314312" y="1201522"/>
            <a:ext cx="2781688" cy="2553056"/>
          </a:xfrm>
          <a:prstGeom prst="rect">
            <a:avLst/>
          </a:prstGeom>
        </p:spPr>
      </p:pic>
      <p:pic>
        <p:nvPicPr>
          <p:cNvPr id="9" name="Grafik 8">
            <a:extLst>
              <a:ext uri="{FF2B5EF4-FFF2-40B4-BE49-F238E27FC236}">
                <a16:creationId xmlns:a16="http://schemas.microsoft.com/office/drawing/2014/main" id="{D9B98434-EFDF-071F-6731-1511424D63AB}"/>
              </a:ext>
            </a:extLst>
          </p:cNvPr>
          <p:cNvPicPr>
            <a:picLocks noChangeAspect="1"/>
          </p:cNvPicPr>
          <p:nvPr/>
        </p:nvPicPr>
        <p:blipFill>
          <a:blip r:embed="rId4"/>
          <a:stretch>
            <a:fillRect/>
          </a:stretch>
        </p:blipFill>
        <p:spPr>
          <a:xfrm>
            <a:off x="3276206" y="3754578"/>
            <a:ext cx="2819794" cy="2534004"/>
          </a:xfrm>
          <a:prstGeom prst="rect">
            <a:avLst/>
          </a:prstGeom>
        </p:spPr>
      </p:pic>
      <p:pic>
        <p:nvPicPr>
          <p:cNvPr id="11" name="Grafik 10">
            <a:extLst>
              <a:ext uri="{FF2B5EF4-FFF2-40B4-BE49-F238E27FC236}">
                <a16:creationId xmlns:a16="http://schemas.microsoft.com/office/drawing/2014/main" id="{23A6C4E0-376B-F9A3-E5D0-7B23D085FC44}"/>
              </a:ext>
            </a:extLst>
          </p:cNvPr>
          <p:cNvPicPr>
            <a:picLocks noChangeAspect="1"/>
          </p:cNvPicPr>
          <p:nvPr/>
        </p:nvPicPr>
        <p:blipFill>
          <a:blip r:embed="rId5"/>
          <a:stretch>
            <a:fillRect/>
          </a:stretch>
        </p:blipFill>
        <p:spPr>
          <a:xfrm>
            <a:off x="6586388" y="1184415"/>
            <a:ext cx="2376983" cy="2553056"/>
          </a:xfrm>
          <a:prstGeom prst="rect">
            <a:avLst/>
          </a:prstGeom>
        </p:spPr>
      </p:pic>
      <p:pic>
        <p:nvPicPr>
          <p:cNvPr id="13" name="Grafik 12">
            <a:extLst>
              <a:ext uri="{FF2B5EF4-FFF2-40B4-BE49-F238E27FC236}">
                <a16:creationId xmlns:a16="http://schemas.microsoft.com/office/drawing/2014/main" id="{0BCC1D0E-B5D0-E01A-ECD0-35246062DA2E}"/>
              </a:ext>
            </a:extLst>
          </p:cNvPr>
          <p:cNvPicPr>
            <a:picLocks noChangeAspect="1"/>
          </p:cNvPicPr>
          <p:nvPr/>
        </p:nvPicPr>
        <p:blipFill>
          <a:blip r:embed="rId6"/>
          <a:stretch>
            <a:fillRect/>
          </a:stretch>
        </p:blipFill>
        <p:spPr>
          <a:xfrm>
            <a:off x="8963371" y="2128571"/>
            <a:ext cx="2800741" cy="3820058"/>
          </a:xfrm>
          <a:prstGeom prst="rect">
            <a:avLst/>
          </a:prstGeom>
        </p:spPr>
      </p:pic>
      <p:sp>
        <p:nvSpPr>
          <p:cNvPr id="15" name="Textfeld 14">
            <a:extLst>
              <a:ext uri="{FF2B5EF4-FFF2-40B4-BE49-F238E27FC236}">
                <a16:creationId xmlns:a16="http://schemas.microsoft.com/office/drawing/2014/main" id="{A3368943-B138-F7DE-4891-18FC47937D2A}"/>
              </a:ext>
            </a:extLst>
          </p:cNvPr>
          <p:cNvSpPr txBox="1"/>
          <p:nvPr/>
        </p:nvSpPr>
        <p:spPr>
          <a:xfrm>
            <a:off x="6545580" y="6012180"/>
            <a:ext cx="5218532" cy="276999"/>
          </a:xfrm>
          <a:prstGeom prst="rect">
            <a:avLst/>
          </a:prstGeom>
          <a:noFill/>
        </p:spPr>
        <p:txBody>
          <a:bodyPr wrap="square" rtlCol="0">
            <a:spAutoFit/>
          </a:bodyPr>
          <a:lstStyle/>
          <a:p>
            <a:pPr algn="ctr"/>
            <a:r>
              <a:rPr lang="de-DE" sz="1200" dirty="0"/>
              <a:t>https://de.wikipedia.org/wiki/Asymmetrisches_Kryptosystem</a:t>
            </a:r>
          </a:p>
        </p:txBody>
      </p:sp>
    </p:spTree>
    <p:extLst>
      <p:ext uri="{BB962C8B-B14F-4D97-AF65-F5344CB8AC3E}">
        <p14:creationId xmlns:p14="http://schemas.microsoft.com/office/powerpoint/2010/main" val="2718176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DBC89D-2D32-5A11-B56A-5B21A51C0D0F}"/>
              </a:ext>
            </a:extLst>
          </p:cNvPr>
          <p:cNvSpPr>
            <a:spLocks noGrp="1"/>
          </p:cNvSpPr>
          <p:nvPr>
            <p:ph type="title"/>
          </p:nvPr>
        </p:nvSpPr>
        <p:spPr/>
        <p:txBody>
          <a:bodyPr/>
          <a:lstStyle/>
          <a:p>
            <a:r>
              <a:rPr lang="de-DE" dirty="0"/>
              <a:t>X.509 Zertifikat</a:t>
            </a:r>
          </a:p>
        </p:txBody>
      </p:sp>
      <p:sp>
        <p:nvSpPr>
          <p:cNvPr id="3" name="Inhaltsplatzhalter 2">
            <a:extLst>
              <a:ext uri="{FF2B5EF4-FFF2-40B4-BE49-F238E27FC236}">
                <a16:creationId xmlns:a16="http://schemas.microsoft.com/office/drawing/2014/main" id="{3A5B05FA-0569-5321-5436-81888BA0843E}"/>
              </a:ext>
            </a:extLst>
          </p:cNvPr>
          <p:cNvSpPr>
            <a:spLocks noGrp="1"/>
          </p:cNvSpPr>
          <p:nvPr>
            <p:ph idx="1"/>
          </p:nvPr>
        </p:nvSpPr>
        <p:spPr>
          <a:xfrm>
            <a:off x="838200" y="1341120"/>
            <a:ext cx="10515600" cy="4835843"/>
          </a:xfrm>
        </p:spPr>
        <p:txBody>
          <a:bodyPr>
            <a:normAutofit fontScale="92500" lnSpcReduction="20000"/>
          </a:bodyPr>
          <a:lstStyle/>
          <a:p>
            <a:pPr>
              <a:buNone/>
            </a:pPr>
            <a:r>
              <a:rPr lang="de-DE" b="1" dirty="0"/>
              <a:t>Einsatzmöglichkeiten des X.509-Standards und digitaler Zertifikate</a:t>
            </a:r>
          </a:p>
          <a:p>
            <a:pPr>
              <a:buNone/>
            </a:pPr>
            <a:r>
              <a:rPr lang="de-DE" dirty="0"/>
              <a:t>Digitale Zertifikate nach X.509 kommen in vielen Bereichen der elektronischen Kommunikation und Informationstechnik zum Einsatz. Typische und häufige Einsatzbereiche sind:</a:t>
            </a:r>
          </a:p>
          <a:p>
            <a:pPr>
              <a:buFont typeface="Arial" panose="020B0604020202020204" pitchFamily="34" charset="0"/>
              <a:buChar char="•"/>
            </a:pPr>
            <a:r>
              <a:rPr lang="de-DE" dirty="0"/>
              <a:t>Aufbau von verschlüsselten HTTPS-Verbindungen und Datenaustausch zwischen Webserver und Webbrowser</a:t>
            </a:r>
          </a:p>
          <a:p>
            <a:pPr>
              <a:buFont typeface="Arial" panose="020B0604020202020204" pitchFamily="34" charset="0"/>
              <a:buChar char="•"/>
            </a:pPr>
            <a:r>
              <a:rPr lang="de-DE" dirty="0"/>
              <a:t>Verschlüsseln und Signieren von E-Mails per S/MIME-Standard</a:t>
            </a:r>
          </a:p>
          <a:p>
            <a:pPr>
              <a:buFont typeface="Arial" panose="020B0604020202020204" pitchFamily="34" charset="0"/>
              <a:buChar char="•"/>
            </a:pPr>
            <a:r>
              <a:rPr lang="de-DE" dirty="0"/>
              <a:t>digitales Signieren elektronischer Dokumente</a:t>
            </a:r>
          </a:p>
          <a:p>
            <a:pPr>
              <a:buFont typeface="Arial" panose="020B0604020202020204" pitchFamily="34" charset="0"/>
              <a:buChar char="•"/>
            </a:pPr>
            <a:r>
              <a:rPr lang="de-DE" dirty="0"/>
              <a:t>digitales Signieren von Software</a:t>
            </a:r>
          </a:p>
          <a:p>
            <a:pPr>
              <a:buFont typeface="Arial" panose="020B0604020202020204" pitchFamily="34" charset="0"/>
              <a:buChar char="•"/>
            </a:pPr>
            <a:r>
              <a:rPr lang="de-DE" dirty="0"/>
              <a:t>Authentifizierung eines Kommunikationsteilnehmers</a:t>
            </a:r>
          </a:p>
          <a:p>
            <a:pPr>
              <a:buFont typeface="Arial" panose="020B0604020202020204" pitchFamily="34" charset="0"/>
              <a:buChar char="•"/>
            </a:pPr>
            <a:r>
              <a:rPr lang="de-DE" dirty="0"/>
              <a:t>Aufbau eines Virtual Private Networks und verschlüsselter Datenaustausch</a:t>
            </a:r>
          </a:p>
          <a:p>
            <a:pPr>
              <a:buFont typeface="Arial" panose="020B0604020202020204" pitchFamily="34" charset="0"/>
              <a:buChar char="•"/>
            </a:pPr>
            <a:r>
              <a:rPr lang="de-DE" dirty="0"/>
              <a:t>elektronische Identitätsnachweise (Ausweise)</a:t>
            </a:r>
          </a:p>
          <a:p>
            <a:endParaRPr lang="de-DE" dirty="0"/>
          </a:p>
        </p:txBody>
      </p:sp>
    </p:spTree>
    <p:extLst>
      <p:ext uri="{BB962C8B-B14F-4D97-AF65-F5344CB8AC3E}">
        <p14:creationId xmlns:p14="http://schemas.microsoft.com/office/powerpoint/2010/main" val="2454257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6C3459FC-3059-1CF1-9097-63D73CE354A5}"/>
              </a:ext>
            </a:extLst>
          </p:cNvPr>
          <p:cNvSpPr txBox="1"/>
          <p:nvPr/>
        </p:nvSpPr>
        <p:spPr>
          <a:xfrm>
            <a:off x="1810138" y="1951672"/>
            <a:ext cx="7966160" cy="4247317"/>
          </a:xfrm>
          <a:prstGeom prst="rect">
            <a:avLst/>
          </a:prstGeom>
          <a:noFill/>
        </p:spPr>
        <p:txBody>
          <a:bodyPr wrap="square">
            <a:spAutoFit/>
          </a:bodyPr>
          <a:lstStyle/>
          <a:p>
            <a:r>
              <a:rPr lang="de-DE" sz="1800" kern="100" dirty="0">
                <a:effectLst/>
                <a:latin typeface="Calibri" panose="020F0502020204030204" pitchFamily="34" charset="0"/>
                <a:ea typeface="Calibri" panose="020F0502020204030204" pitchFamily="34" charset="0"/>
                <a:cs typeface="Times New Roman" panose="02020603050405020304" pitchFamily="18" charset="0"/>
              </a:rPr>
              <a:t>Der Diffie-Hellman-Schlüsselaustausch oder Diffie-Hellman-Merkle-Schlüsselaustausch bzw. -Schlüsselvereinbarung (auch kurz DHM-Schlüsselaustausch oder DHM-Protokoll[1]) ist ein Protokoll zur Schlüsselvereinbarung. Es ermöglicht, dass zwei Kommunikationspartner über eine öffentliche, abhörbare Leitung einen gemeinsamen geheimen Schlüssel in Form einer Zahl vereinbaren können, den nur diese kennen und ein potenzieller Lauscher nicht berechnen kann. Der dadurch vereinbarte Schlüssel kann anschließend für ein </a:t>
            </a:r>
            <a:r>
              <a:rPr lang="de-DE" sz="1800" b="1"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symmetrisches </a:t>
            </a:r>
            <a:r>
              <a:rPr lang="de-DE" sz="1800" b="1" kern="1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Kryptosystem</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verwendet werden (beispielsweise Data Encryption Standard oder </a:t>
            </a:r>
            <a:r>
              <a:rPr lang="de-DE" sz="1800" kern="100" dirty="0" err="1">
                <a:effectLst/>
                <a:latin typeface="Calibri" panose="020F0502020204030204" pitchFamily="34" charset="0"/>
                <a:ea typeface="Calibri" panose="020F0502020204030204" pitchFamily="34" charset="0"/>
                <a:cs typeface="Times New Roman" panose="02020603050405020304" pitchFamily="18" charset="0"/>
              </a:rPr>
              <a:t>Advanced</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Encryption Standard). Unterschiedliche Varianten des Diffie-Hellman-Merkle-Verfahrens werden heute für die Schlüsselverteilung in den Kommunikations- und Sicherheitsprotokollen des Internets eingesetzt, beispielsweise in den Bereichen des elektronischen Handels. Dieses Prinzip hat damit eine wichtige praktische Bedeutung. </a:t>
            </a:r>
          </a:p>
          <a:p>
            <a:r>
              <a:rPr lang="de-DE" sz="1200" kern="100" dirty="0">
                <a:effectLst/>
                <a:latin typeface="Calibri" panose="020F0502020204030204" pitchFamily="34" charset="0"/>
                <a:ea typeface="Calibri" panose="020F0502020204030204" pitchFamily="34" charset="0"/>
                <a:cs typeface="Times New Roman" panose="02020603050405020304" pitchFamily="18" charset="0"/>
                <a:hlinkClick r:id="rId2"/>
              </a:rPr>
              <a:t>https://de.wikipedia.org/wiki/Diffie-Hellman-Schl%C3%BCsselaustausch</a:t>
            </a:r>
            <a:endParaRPr lang="de-DE"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feld 6">
            <a:extLst>
              <a:ext uri="{FF2B5EF4-FFF2-40B4-BE49-F238E27FC236}">
                <a16:creationId xmlns:a16="http://schemas.microsoft.com/office/drawing/2014/main" id="{BA8A4815-57DA-ACE5-1B28-73F65EAD8134}"/>
              </a:ext>
            </a:extLst>
          </p:cNvPr>
          <p:cNvSpPr txBox="1"/>
          <p:nvPr/>
        </p:nvSpPr>
        <p:spPr>
          <a:xfrm>
            <a:off x="1810138" y="975385"/>
            <a:ext cx="6097554" cy="523220"/>
          </a:xfrm>
          <a:prstGeom prst="rect">
            <a:avLst/>
          </a:prstGeom>
          <a:noFill/>
        </p:spPr>
        <p:txBody>
          <a:bodyPr wrap="square">
            <a:spAutoFit/>
          </a:bodyPr>
          <a:lstStyle/>
          <a:p>
            <a:r>
              <a:rPr lang="de-DE" sz="2800" dirty="0">
                <a:effectLst/>
                <a:latin typeface="Calibri" panose="020F0502020204030204" pitchFamily="34" charset="0"/>
                <a:ea typeface="Calibri" panose="020F0502020204030204" pitchFamily="34" charset="0"/>
                <a:cs typeface="Times New Roman" panose="02020603050405020304" pitchFamily="18" charset="0"/>
              </a:rPr>
              <a:t>Diffie Hellman</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de-DE" dirty="0"/>
          </a:p>
        </p:txBody>
      </p:sp>
      <p:pic>
        <p:nvPicPr>
          <p:cNvPr id="2" name="Grafik 1">
            <a:extLst>
              <a:ext uri="{FF2B5EF4-FFF2-40B4-BE49-F238E27FC236}">
                <a16:creationId xmlns:a16="http://schemas.microsoft.com/office/drawing/2014/main" id="{6654DD03-7DF7-BB65-3107-6986BC31120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76297" y="1816794"/>
            <a:ext cx="1859345" cy="2078782"/>
          </a:xfrm>
          <a:prstGeom prst="rect">
            <a:avLst/>
          </a:prstGeom>
          <a:noFill/>
          <a:ln>
            <a:noFill/>
          </a:ln>
        </p:spPr>
      </p:pic>
    </p:spTree>
    <p:extLst>
      <p:ext uri="{BB962C8B-B14F-4D97-AF65-F5344CB8AC3E}">
        <p14:creationId xmlns:p14="http://schemas.microsoft.com/office/powerpoint/2010/main" val="3379992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4B5075-5DAA-7649-E400-5CD9B4F1ED20}"/>
              </a:ext>
            </a:extLst>
          </p:cNvPr>
          <p:cNvSpPr>
            <a:spLocks noGrp="1"/>
          </p:cNvSpPr>
          <p:nvPr>
            <p:ph type="title"/>
          </p:nvPr>
        </p:nvSpPr>
        <p:spPr/>
        <p:txBody>
          <a:bodyPr/>
          <a:lstStyle/>
          <a:p>
            <a:r>
              <a:rPr lang="de-DE" dirty="0"/>
              <a:t>DES – AES - RSA</a:t>
            </a:r>
          </a:p>
        </p:txBody>
      </p:sp>
      <p:pic>
        <p:nvPicPr>
          <p:cNvPr id="5" name="Inhaltsplatzhalter 4">
            <a:extLst>
              <a:ext uri="{FF2B5EF4-FFF2-40B4-BE49-F238E27FC236}">
                <a16:creationId xmlns:a16="http://schemas.microsoft.com/office/drawing/2014/main" id="{C46312AF-4407-50FE-526E-156FAD4D5F7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4742"/>
          <a:stretch/>
        </p:blipFill>
        <p:spPr>
          <a:xfrm>
            <a:off x="984431" y="1690688"/>
            <a:ext cx="5030289" cy="3396479"/>
          </a:xfrm>
        </p:spPr>
      </p:pic>
      <p:sp>
        <p:nvSpPr>
          <p:cNvPr id="6" name="Rechteck 5">
            <a:extLst>
              <a:ext uri="{FF2B5EF4-FFF2-40B4-BE49-F238E27FC236}">
                <a16:creationId xmlns:a16="http://schemas.microsoft.com/office/drawing/2014/main" id="{18754026-FADA-EA8B-CCC5-29F0C96BFA2B}"/>
              </a:ext>
            </a:extLst>
          </p:cNvPr>
          <p:cNvSpPr/>
          <p:nvPr/>
        </p:nvSpPr>
        <p:spPr>
          <a:xfrm>
            <a:off x="7782560" y="5080000"/>
            <a:ext cx="1249680" cy="44704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5882D23C-B2FA-F2D7-50BA-F0475DEE9D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4347" y="4013200"/>
            <a:ext cx="5947654" cy="1819920"/>
          </a:xfrm>
          <a:prstGeom prst="rect">
            <a:avLst/>
          </a:prstGeom>
        </p:spPr>
      </p:pic>
      <p:sp>
        <p:nvSpPr>
          <p:cNvPr id="9" name="Rechteck 8">
            <a:extLst>
              <a:ext uri="{FF2B5EF4-FFF2-40B4-BE49-F238E27FC236}">
                <a16:creationId xmlns:a16="http://schemas.microsoft.com/office/drawing/2014/main" id="{CE434CF0-D39E-9312-CE95-ABC751E8CE45}"/>
              </a:ext>
            </a:extLst>
          </p:cNvPr>
          <p:cNvSpPr/>
          <p:nvPr/>
        </p:nvSpPr>
        <p:spPr>
          <a:xfrm>
            <a:off x="8412480" y="4019877"/>
            <a:ext cx="1005840" cy="5702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RSA</a:t>
            </a:r>
          </a:p>
        </p:txBody>
      </p:sp>
      <p:pic>
        <p:nvPicPr>
          <p:cNvPr id="11" name="Grafik 10">
            <a:extLst>
              <a:ext uri="{FF2B5EF4-FFF2-40B4-BE49-F238E27FC236}">
                <a16:creationId xmlns:a16="http://schemas.microsoft.com/office/drawing/2014/main" id="{FCC05921-3D55-9E75-78CB-912F7A99F6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1413" y="807451"/>
            <a:ext cx="3661653" cy="2746240"/>
          </a:xfrm>
          <a:prstGeom prst="rect">
            <a:avLst/>
          </a:prstGeom>
        </p:spPr>
      </p:pic>
      <p:sp>
        <p:nvSpPr>
          <p:cNvPr id="14" name="Rechteck 13">
            <a:extLst>
              <a:ext uri="{FF2B5EF4-FFF2-40B4-BE49-F238E27FC236}">
                <a16:creationId xmlns:a16="http://schemas.microsoft.com/office/drawing/2014/main" id="{5AB7DC34-8EBF-7620-0C40-17A59FFDB09C}"/>
              </a:ext>
            </a:extLst>
          </p:cNvPr>
          <p:cNvSpPr/>
          <p:nvPr/>
        </p:nvSpPr>
        <p:spPr>
          <a:xfrm>
            <a:off x="8529319" y="522331"/>
            <a:ext cx="1005840" cy="5702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AES</a:t>
            </a:r>
          </a:p>
        </p:txBody>
      </p:sp>
    </p:spTree>
    <p:extLst>
      <p:ext uri="{BB962C8B-B14F-4D97-AF65-F5344CB8AC3E}">
        <p14:creationId xmlns:p14="http://schemas.microsoft.com/office/powerpoint/2010/main" val="1554753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6C3459FC-3059-1CF1-9097-63D73CE354A5}"/>
              </a:ext>
            </a:extLst>
          </p:cNvPr>
          <p:cNvSpPr txBox="1"/>
          <p:nvPr/>
        </p:nvSpPr>
        <p:spPr>
          <a:xfrm>
            <a:off x="1810137" y="1951672"/>
            <a:ext cx="9769153" cy="4093428"/>
          </a:xfrm>
          <a:prstGeom prst="rect">
            <a:avLst/>
          </a:prstGeom>
          <a:noFill/>
        </p:spPr>
        <p:txBody>
          <a:bodyPr wrap="square">
            <a:spAutoFit/>
          </a:bodyPr>
          <a:lstStyle/>
          <a:p>
            <a:r>
              <a:rPr lang="de-DE" sz="2000" b="1" kern="100" dirty="0">
                <a:effectLst/>
                <a:latin typeface="Calibri" panose="020F0502020204030204" pitchFamily="34" charset="0"/>
                <a:ea typeface="Calibri" panose="020F0502020204030204" pitchFamily="34" charset="0"/>
                <a:cs typeface="Times New Roman" panose="02020603050405020304" pitchFamily="18" charset="0"/>
              </a:rPr>
              <a:t>Wofür brauche ich eine Firewall? </a:t>
            </a:r>
            <a:r>
              <a:rPr lang="de-DE" sz="2000" kern="100" dirty="0">
                <a:effectLst/>
                <a:latin typeface="Calibri" panose="020F0502020204030204" pitchFamily="34" charset="0"/>
                <a:ea typeface="Calibri" panose="020F0502020204030204" pitchFamily="34" charset="0"/>
                <a:cs typeface="Times New Roman" panose="02020603050405020304" pitchFamily="18" charset="0"/>
              </a:rPr>
              <a:t>Kurz gesagt: Die Benutzung einer Firewall ist ein sinnvoller und wichtiger Baustein in einem ausgeklügelten Sicherheitskonzept. </a:t>
            </a:r>
            <a:r>
              <a:rPr lang="de-DE" sz="2000" b="1"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Sie stellt sicher, dass kein Netzwerkverkehr unerlaubt an ihr vorbeirauscht.</a:t>
            </a:r>
            <a:r>
              <a:rPr lang="de-DE" sz="2000" kern="100" dirty="0">
                <a:effectLst/>
                <a:latin typeface="Calibri" panose="020F0502020204030204" pitchFamily="34" charset="0"/>
                <a:ea typeface="Calibri" panose="020F0502020204030204" pitchFamily="34" charset="0"/>
                <a:cs typeface="Times New Roman" panose="02020603050405020304" pitchFamily="18" charset="0"/>
              </a:rPr>
              <a:t> Nur unbedingt notwendige Zugriffe sollten erlaubt werden. Somit werden zum Beispiel Angriffe von außen abgewehrt, bei denen Angreifer über offene Ports Zugriff auf ein Netzwerk oder einen Rechner erlangen möchten. Wenn ein Computer direkt mit dem Internet verbunden ist, was früher die Regel war, wurden Angriffe und Infektionen binnen Sekunden durchgeführt. Eine Firewall hätte Internet-Würmer wie SQL </a:t>
            </a:r>
            <a:r>
              <a:rPr lang="de-DE" sz="2000" kern="100" dirty="0" err="1">
                <a:effectLst/>
                <a:latin typeface="Calibri" panose="020F0502020204030204" pitchFamily="34" charset="0"/>
                <a:ea typeface="Calibri" panose="020F0502020204030204" pitchFamily="34" charset="0"/>
                <a:cs typeface="Times New Roman" panose="02020603050405020304" pitchFamily="18" charset="0"/>
              </a:rPr>
              <a:t>Slammer</a:t>
            </a:r>
            <a:r>
              <a:rPr lang="de-DE" sz="2000" kern="100" dirty="0">
                <a:effectLst/>
                <a:latin typeface="Calibri" panose="020F0502020204030204" pitchFamily="34" charset="0"/>
                <a:ea typeface="Calibri" panose="020F0502020204030204" pitchFamily="34" charset="0"/>
                <a:cs typeface="Times New Roman" panose="02020603050405020304" pitchFamily="18" charset="0"/>
              </a:rPr>
              <a:t>, Sasser und Co. aufgehalten. Heute sind diese Schädlinge kaum noch erfolgreich, da Firewalls und Router über entsprechende Filtermechanismen verfügen und die Schädlinge gar nicht erst ins System lassen. </a:t>
            </a:r>
          </a:p>
          <a:p>
            <a:endParaRPr lang="de-DE" sz="2000" kern="100" dirty="0">
              <a:latin typeface="Calibri" panose="020F0502020204030204" pitchFamily="34" charset="0"/>
              <a:ea typeface="Calibri" panose="020F0502020204030204" pitchFamily="34" charset="0"/>
              <a:cs typeface="Times New Roman" panose="02020603050405020304" pitchFamily="18" charset="0"/>
            </a:endParaRPr>
          </a:p>
          <a:p>
            <a:pPr algn="ctr"/>
            <a:r>
              <a:rPr lang="de-DE" sz="20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FIREWALL</a:t>
            </a:r>
            <a:r>
              <a:rPr lang="de-DE" sz="2000" kern="1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 ist eine Schutzmauer, die jeglichen Datenverkehr von außen nach innen und umgekehrt verhindert</a:t>
            </a:r>
          </a:p>
        </p:txBody>
      </p:sp>
      <p:sp>
        <p:nvSpPr>
          <p:cNvPr id="7" name="Textfeld 6">
            <a:extLst>
              <a:ext uri="{FF2B5EF4-FFF2-40B4-BE49-F238E27FC236}">
                <a16:creationId xmlns:a16="http://schemas.microsoft.com/office/drawing/2014/main" id="{BA8A4815-57DA-ACE5-1B28-73F65EAD8134}"/>
              </a:ext>
            </a:extLst>
          </p:cNvPr>
          <p:cNvSpPr txBox="1"/>
          <p:nvPr/>
        </p:nvSpPr>
        <p:spPr>
          <a:xfrm>
            <a:off x="1810138" y="891565"/>
            <a:ext cx="6097554" cy="523220"/>
          </a:xfrm>
          <a:prstGeom prst="rect">
            <a:avLst/>
          </a:prstGeom>
          <a:noFill/>
        </p:spPr>
        <p:txBody>
          <a:bodyPr wrap="square">
            <a:spAutoFit/>
          </a:bodyPr>
          <a:lstStyle/>
          <a:p>
            <a:r>
              <a:rPr lang="de-DE" sz="2800" dirty="0">
                <a:effectLst/>
                <a:latin typeface="Calibri" panose="020F0502020204030204" pitchFamily="34" charset="0"/>
                <a:ea typeface="Calibri" panose="020F0502020204030204" pitchFamily="34" charset="0"/>
                <a:cs typeface="Times New Roman" panose="02020603050405020304" pitchFamily="18" charset="0"/>
              </a:rPr>
              <a:t>Firewall -1-		„Schutzmauer“</a:t>
            </a:r>
            <a:endParaRPr lang="de-DE" dirty="0"/>
          </a:p>
        </p:txBody>
      </p:sp>
      <p:pic>
        <p:nvPicPr>
          <p:cNvPr id="3" name="Grafik 2" descr="Wanduntergründe im Innenbereich richtig bestimmen und für Wandfliesen  vorbereiten">
            <a:extLst>
              <a:ext uri="{FF2B5EF4-FFF2-40B4-BE49-F238E27FC236}">
                <a16:creationId xmlns:a16="http://schemas.microsoft.com/office/drawing/2014/main" id="{BFA965D1-4634-97EC-4372-D9450F95C5D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37461" y="891565"/>
            <a:ext cx="1744345" cy="870585"/>
          </a:xfrm>
          <a:prstGeom prst="rect">
            <a:avLst/>
          </a:prstGeom>
          <a:noFill/>
          <a:ln>
            <a:noFill/>
          </a:ln>
        </p:spPr>
      </p:pic>
    </p:spTree>
    <p:extLst>
      <p:ext uri="{BB962C8B-B14F-4D97-AF65-F5344CB8AC3E}">
        <p14:creationId xmlns:p14="http://schemas.microsoft.com/office/powerpoint/2010/main" val="2222435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D49CC76-7F47-3B5D-FB93-BF825050053D}"/>
              </a:ext>
            </a:extLst>
          </p:cNvPr>
          <p:cNvSpPr txBox="1"/>
          <p:nvPr/>
        </p:nvSpPr>
        <p:spPr>
          <a:xfrm>
            <a:off x="564204" y="99910"/>
            <a:ext cx="11099260" cy="707886"/>
          </a:xfrm>
          <a:prstGeom prst="rect">
            <a:avLst/>
          </a:prstGeom>
          <a:noFill/>
        </p:spPr>
        <p:txBody>
          <a:bodyPr wrap="square">
            <a:spAutoFit/>
          </a:bodyPr>
          <a:lstStyle/>
          <a:p>
            <a:r>
              <a:rPr lang="de-DE" sz="4000" kern="100" dirty="0">
                <a:effectLst/>
                <a:latin typeface="Calibri" panose="020F0502020204030204" pitchFamily="34" charset="0"/>
                <a:ea typeface="Calibri" panose="020F0502020204030204" pitchFamily="34" charset="0"/>
                <a:cs typeface="Times New Roman" panose="02020603050405020304" pitchFamily="18" charset="0"/>
              </a:rPr>
              <a:t>Hardware</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Grafik 1">
            <a:extLst>
              <a:ext uri="{FF2B5EF4-FFF2-40B4-BE49-F238E27FC236}">
                <a16:creationId xmlns:a16="http://schemas.microsoft.com/office/drawing/2014/main" id="{0498B555-5A95-F4F2-0ADD-450E22459376}"/>
              </a:ext>
            </a:extLst>
          </p:cNvPr>
          <p:cNvPicPr>
            <a:picLocks noChangeAspect="1"/>
          </p:cNvPicPr>
          <p:nvPr/>
        </p:nvPicPr>
        <p:blipFill>
          <a:blip r:embed="rId2"/>
          <a:stretch>
            <a:fillRect/>
          </a:stretch>
        </p:blipFill>
        <p:spPr>
          <a:xfrm>
            <a:off x="7827535" y="682218"/>
            <a:ext cx="4254591" cy="2919398"/>
          </a:xfrm>
          <a:prstGeom prst="rect">
            <a:avLst/>
          </a:prstGeom>
        </p:spPr>
      </p:pic>
      <p:sp>
        <p:nvSpPr>
          <p:cNvPr id="5" name="Rectangle 2">
            <a:extLst>
              <a:ext uri="{FF2B5EF4-FFF2-40B4-BE49-F238E27FC236}">
                <a16:creationId xmlns:a16="http://schemas.microsoft.com/office/drawing/2014/main" id="{BE1543D6-88B9-6123-0D5B-E49B058C6A6B}"/>
              </a:ext>
            </a:extLst>
          </p:cNvPr>
          <p:cNvSpPr>
            <a:spLocks noChangeArrowheads="1"/>
          </p:cNvSpPr>
          <p:nvPr/>
        </p:nvSpPr>
        <p:spPr bwMode="auto">
          <a:xfrm>
            <a:off x="651753" y="2449023"/>
            <a:ext cx="760766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dirty="0"/>
          </a:p>
        </p:txBody>
      </p:sp>
      <p:pic>
        <p:nvPicPr>
          <p:cNvPr id="3073" name="Grafik 9" descr="EEC vs. NON-EEC RAM">
            <a:extLst>
              <a:ext uri="{FF2B5EF4-FFF2-40B4-BE49-F238E27FC236}">
                <a16:creationId xmlns:a16="http://schemas.microsoft.com/office/drawing/2014/main" id="{64C4A55F-CFF3-DEFF-30F2-FAB1DCA05F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5381" y="511467"/>
            <a:ext cx="992220" cy="128805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6F01B269-61D0-0A09-74D7-1CC17C5D3714}"/>
              </a:ext>
            </a:extLst>
          </p:cNvPr>
          <p:cNvSpPr>
            <a:spLocks noChangeArrowheads="1"/>
          </p:cNvSpPr>
          <p:nvPr/>
        </p:nvSpPr>
        <p:spPr bwMode="auto">
          <a:xfrm>
            <a:off x="2506496" y="936952"/>
            <a:ext cx="3968885"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RAM</a:t>
            </a:r>
            <a:endParaRPr kumimoji="0" lang="de-DE" altLang="de-DE"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sz="11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Error </a:t>
            </a:r>
            <a:r>
              <a:rPr kumimoji="0" lang="de-DE" altLang="de-DE"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Correction</a:t>
            </a:r>
            <a:r>
              <a:rPr kumimoji="0" lang="de-DE" altLang="de-DE"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Code = ECC = Ungerade Zahl an IC-Bausteinen</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pic>
        <p:nvPicPr>
          <p:cNvPr id="8" name="Grafik 7">
            <a:extLst>
              <a:ext uri="{FF2B5EF4-FFF2-40B4-BE49-F238E27FC236}">
                <a16:creationId xmlns:a16="http://schemas.microsoft.com/office/drawing/2014/main" id="{BD177DF8-FBA0-3EBC-CABE-A77BF574C3DB}"/>
              </a:ext>
            </a:extLst>
          </p:cNvPr>
          <p:cNvPicPr>
            <a:picLocks noChangeAspect="1"/>
          </p:cNvPicPr>
          <p:nvPr/>
        </p:nvPicPr>
        <p:blipFill>
          <a:blip r:embed="rId4"/>
          <a:stretch>
            <a:fillRect/>
          </a:stretch>
        </p:blipFill>
        <p:spPr>
          <a:xfrm>
            <a:off x="1137920" y="2188452"/>
            <a:ext cx="6329681" cy="4090232"/>
          </a:xfrm>
          <a:prstGeom prst="rect">
            <a:avLst/>
          </a:prstGeom>
        </p:spPr>
      </p:pic>
    </p:spTree>
    <p:extLst>
      <p:ext uri="{BB962C8B-B14F-4D97-AF65-F5344CB8AC3E}">
        <p14:creationId xmlns:p14="http://schemas.microsoft.com/office/powerpoint/2010/main" val="4007628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6C3459FC-3059-1CF1-9097-63D73CE354A5}"/>
              </a:ext>
            </a:extLst>
          </p:cNvPr>
          <p:cNvSpPr txBox="1"/>
          <p:nvPr/>
        </p:nvSpPr>
        <p:spPr>
          <a:xfrm>
            <a:off x="1810138" y="1951672"/>
            <a:ext cx="10039740" cy="3693319"/>
          </a:xfrm>
          <a:prstGeom prst="rect">
            <a:avLst/>
          </a:prstGeom>
          <a:noFill/>
        </p:spPr>
        <p:txBody>
          <a:bodyPr wrap="square">
            <a:spAutoFit/>
          </a:bodyPr>
          <a:lstStyle/>
          <a:p>
            <a:r>
              <a:rPr lang="de-DE" sz="2000" kern="100" dirty="0">
                <a:effectLst/>
                <a:latin typeface="Calibri" panose="020F0502020204030204" pitchFamily="34" charset="0"/>
                <a:ea typeface="Calibri" panose="020F0502020204030204" pitchFamily="34" charset="0"/>
                <a:cs typeface="Times New Roman" panose="02020603050405020304" pitchFamily="18" charset="0"/>
              </a:rPr>
              <a:t>Manche Anwender, die sich nicht ausführlicher damit befassen wollen, was Ports sind und wie viele davon auf ihrem Rechner geöffnet sind, ist die Firewall eine gute Wahl. So müssen sie sich selbst nicht den Kopf zerbrechen über die Zugangswege zu ihrem System und können den Schutz der Firewall überlassen. Damit die Sicherheit gewährleistet ist, sollte man die Firewall in aller Regel nicht abschalten. </a:t>
            </a:r>
            <a:r>
              <a:rPr lang="de-DE" sz="20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Zusätzlich kann aber auch Traffic von intern nach außen geblockt werden</a:t>
            </a:r>
            <a:r>
              <a:rPr lang="de-DE" sz="2000" kern="100" dirty="0">
                <a:effectLst/>
                <a:latin typeface="Calibri" panose="020F0502020204030204" pitchFamily="34" charset="0"/>
                <a:ea typeface="Calibri" panose="020F0502020204030204" pitchFamily="34" charset="0"/>
                <a:cs typeface="Times New Roman" panose="02020603050405020304" pitchFamily="18" charset="0"/>
              </a:rPr>
              <a:t>, beispielsweise wenn Malware Kontakt zu einem Kontroll-Server aufnehmen möchte und dieser Vorgang einer gesetzten Regel widerspricht. Je nach Art und Ausstattung der Firewall kann sie unterschiedlich stark bei der Beobachtung des Netzwerkverkehrs mitwirken. </a:t>
            </a:r>
          </a:p>
          <a:p>
            <a:r>
              <a:rPr lang="de-DE" sz="14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https://www.gdata.de/ratgeber/was-ist-eigentlich-eine-firewall</a:t>
            </a:r>
            <a:endParaRPr lang="de-DE" sz="14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endParaRPr lang="de-DE" sz="2000" u="sng" kern="100"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endParaRPr lang="de-DE" sz="2000" u="sng" kern="100"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algn="ctr"/>
            <a:r>
              <a:rPr lang="de-DE" sz="2000" b="1" dirty="0">
                <a:highlight>
                  <a:srgbClr val="FFFF00"/>
                </a:highlight>
              </a:rPr>
              <a:t>TCP ein verbindungsbasiertes und UDP ein verbindungsloses Protokoll ist (Alexa)</a:t>
            </a:r>
            <a:r>
              <a:rPr lang="de-DE" sz="2000" dirty="0">
                <a:highlight>
                  <a:srgbClr val="FFFF00"/>
                </a:highlight>
              </a:rPr>
              <a:t>. </a:t>
            </a:r>
            <a:endParaRPr lang="de-DE" sz="20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feld 6">
            <a:extLst>
              <a:ext uri="{FF2B5EF4-FFF2-40B4-BE49-F238E27FC236}">
                <a16:creationId xmlns:a16="http://schemas.microsoft.com/office/drawing/2014/main" id="{BA8A4815-57DA-ACE5-1B28-73F65EAD8134}"/>
              </a:ext>
            </a:extLst>
          </p:cNvPr>
          <p:cNvSpPr txBox="1"/>
          <p:nvPr/>
        </p:nvSpPr>
        <p:spPr>
          <a:xfrm>
            <a:off x="1810138" y="891565"/>
            <a:ext cx="6097554" cy="523220"/>
          </a:xfrm>
          <a:prstGeom prst="rect">
            <a:avLst/>
          </a:prstGeom>
          <a:noFill/>
        </p:spPr>
        <p:txBody>
          <a:bodyPr wrap="square">
            <a:spAutoFit/>
          </a:bodyPr>
          <a:lstStyle/>
          <a:p>
            <a:r>
              <a:rPr lang="de-DE" sz="2800" dirty="0">
                <a:effectLst/>
                <a:latin typeface="Calibri" panose="020F0502020204030204" pitchFamily="34" charset="0"/>
                <a:ea typeface="Calibri" panose="020F0502020204030204" pitchFamily="34" charset="0"/>
                <a:cs typeface="Times New Roman" panose="02020603050405020304" pitchFamily="18" charset="0"/>
              </a:rPr>
              <a:t>Firewall -2-</a:t>
            </a:r>
            <a:endParaRPr lang="de-DE" dirty="0"/>
          </a:p>
        </p:txBody>
      </p:sp>
      <p:pic>
        <p:nvPicPr>
          <p:cNvPr id="2" name="Grafik 1" descr="Wanduntergründe im Innenbereich richtig bestimmen und für Wandfliesen  vorbereiten">
            <a:extLst>
              <a:ext uri="{FF2B5EF4-FFF2-40B4-BE49-F238E27FC236}">
                <a16:creationId xmlns:a16="http://schemas.microsoft.com/office/drawing/2014/main" id="{940141C1-8AA8-AA73-2A80-CDEFFFE0F2D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37461" y="891565"/>
            <a:ext cx="1744345" cy="870585"/>
          </a:xfrm>
          <a:prstGeom prst="rect">
            <a:avLst/>
          </a:prstGeom>
          <a:noFill/>
          <a:ln>
            <a:noFill/>
          </a:ln>
        </p:spPr>
      </p:pic>
    </p:spTree>
    <p:extLst>
      <p:ext uri="{BB962C8B-B14F-4D97-AF65-F5344CB8AC3E}">
        <p14:creationId xmlns:p14="http://schemas.microsoft.com/office/powerpoint/2010/main" val="14630578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BA8A4815-57DA-ACE5-1B28-73F65EAD8134}"/>
              </a:ext>
            </a:extLst>
          </p:cNvPr>
          <p:cNvSpPr txBox="1"/>
          <p:nvPr/>
        </p:nvSpPr>
        <p:spPr>
          <a:xfrm>
            <a:off x="1810138" y="891565"/>
            <a:ext cx="6097554" cy="523220"/>
          </a:xfrm>
          <a:prstGeom prst="rect">
            <a:avLst/>
          </a:prstGeom>
          <a:noFill/>
        </p:spPr>
        <p:txBody>
          <a:bodyPr wrap="square">
            <a:spAutoFit/>
          </a:bodyPr>
          <a:lstStyle/>
          <a:p>
            <a:r>
              <a:rPr lang="de-DE" sz="2800" dirty="0">
                <a:effectLst/>
                <a:latin typeface="Calibri" panose="020F0502020204030204" pitchFamily="34" charset="0"/>
                <a:ea typeface="Calibri" panose="020F0502020204030204" pitchFamily="34" charset="0"/>
                <a:cs typeface="Times New Roman" panose="02020603050405020304" pitchFamily="18" charset="0"/>
              </a:rPr>
              <a:t>Firewall -3-</a:t>
            </a:r>
            <a:endParaRPr lang="de-DE" dirty="0"/>
          </a:p>
        </p:txBody>
      </p:sp>
      <p:pic>
        <p:nvPicPr>
          <p:cNvPr id="2" name="Grafik 1" descr="Wanduntergründe im Innenbereich richtig bestimmen und für Wandfliesen  vorbereiten">
            <a:extLst>
              <a:ext uri="{FF2B5EF4-FFF2-40B4-BE49-F238E27FC236}">
                <a16:creationId xmlns:a16="http://schemas.microsoft.com/office/drawing/2014/main" id="{940141C1-8AA8-AA73-2A80-CDEFFFE0F2D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50409" y="1686915"/>
            <a:ext cx="3391397" cy="1692612"/>
          </a:xfrm>
          <a:prstGeom prst="rect">
            <a:avLst/>
          </a:prstGeom>
          <a:noFill/>
          <a:ln>
            <a:noFill/>
          </a:ln>
        </p:spPr>
      </p:pic>
      <p:sp>
        <p:nvSpPr>
          <p:cNvPr id="6" name="Textfeld 5">
            <a:extLst>
              <a:ext uri="{FF2B5EF4-FFF2-40B4-BE49-F238E27FC236}">
                <a16:creationId xmlns:a16="http://schemas.microsoft.com/office/drawing/2014/main" id="{31E0365D-FC42-6171-E428-1BBCCAC1DBFF}"/>
              </a:ext>
            </a:extLst>
          </p:cNvPr>
          <p:cNvSpPr txBox="1"/>
          <p:nvPr/>
        </p:nvSpPr>
        <p:spPr>
          <a:xfrm>
            <a:off x="1810138" y="4890642"/>
            <a:ext cx="8209351" cy="1292662"/>
          </a:xfrm>
          <a:prstGeom prst="rect">
            <a:avLst/>
          </a:prstGeom>
          <a:noFill/>
        </p:spPr>
        <p:txBody>
          <a:bodyPr wrap="square">
            <a:spAutoFit/>
          </a:bodyPr>
          <a:lstStyle/>
          <a:p>
            <a:r>
              <a:rPr lang="de-DE" sz="1800" kern="100" dirty="0">
                <a:effectLst/>
                <a:latin typeface="Calibri" panose="020F0502020204030204" pitchFamily="34" charset="0"/>
                <a:ea typeface="Calibri" panose="020F0502020204030204" pitchFamily="34" charset="0"/>
                <a:cs typeface="Times New Roman" panose="02020603050405020304" pitchFamily="18" charset="0"/>
              </a:rPr>
              <a:t>NAT	Umsetzung der IP Adresse, oft von privat zur öffentlichen (verstecken)</a:t>
            </a:r>
            <a:endParaRPr lang="de-DE" sz="2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800" kern="100" dirty="0">
                <a:effectLst/>
                <a:latin typeface="Calibri" panose="020F0502020204030204" pitchFamily="34" charset="0"/>
                <a:ea typeface="Calibri" panose="020F0502020204030204" pitchFamily="34" charset="0"/>
                <a:cs typeface="Times New Roman" panose="02020603050405020304" pitchFamily="18" charset="0"/>
              </a:rPr>
              <a:t>PAT	Portweiterleitung bzw. Portumleitung z.B. von 4711 zu 443</a:t>
            </a:r>
            <a:br>
              <a:rPr lang="de-DE" sz="1800" kern="100" dirty="0">
                <a:effectLst/>
                <a:latin typeface="Calibri" panose="020F0502020204030204" pitchFamily="34" charset="0"/>
                <a:ea typeface="Calibri" panose="020F0502020204030204" pitchFamily="34" charset="0"/>
                <a:cs typeface="Times New Roman" panose="02020603050405020304" pitchFamily="18" charset="0"/>
              </a:rPr>
            </a:br>
            <a:r>
              <a:rPr lang="de-DE" sz="14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https://liendl.eu/port-forwarding/</a:t>
            </a:r>
            <a:endParaRPr lang="de-DE" sz="14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r>
              <a:rPr lang="de-DE" sz="1400" u="sng" kern="100"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https://www.protecus.de/Firewall_Security/ruleset.html</a:t>
            </a:r>
            <a:endParaRPr lang="de-DE" sz="1400" u="sng" kern="100"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r>
              <a:rPr lang="de-DE" sz="1400" dirty="0">
                <a:hlinkClick r:id="rId5"/>
              </a:rPr>
              <a:t>Firewall-Regelwerk – Wikipedia</a:t>
            </a:r>
            <a:endParaRPr lang="de-DE" sz="1400" u="sng" kern="100"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8" name="Grafik 7" descr="Firewallregeln - YouTube">
            <a:extLst>
              <a:ext uri="{FF2B5EF4-FFF2-40B4-BE49-F238E27FC236}">
                <a16:creationId xmlns:a16="http://schemas.microsoft.com/office/drawing/2014/main" id="{0474110A-6DF8-D815-7BDC-E7198BF94495}"/>
              </a:ext>
            </a:extLst>
          </p:cNvPr>
          <p:cNvPicPr>
            <a:picLocks noChangeAspect="1"/>
          </p:cNvPicPr>
          <p:nvPr/>
        </p:nvPicPr>
        <p:blipFill rotWithShape="1">
          <a:blip r:embed="rId6">
            <a:extLst>
              <a:ext uri="{28A0092B-C50C-407E-A947-70E740481C1C}">
                <a14:useLocalDpi xmlns:a14="http://schemas.microsoft.com/office/drawing/2010/main" val="0"/>
              </a:ext>
            </a:extLst>
          </a:blip>
          <a:srcRect t="19066"/>
          <a:stretch/>
        </p:blipFill>
        <p:spPr bwMode="auto">
          <a:xfrm>
            <a:off x="1810138" y="1686915"/>
            <a:ext cx="6931661" cy="3203727"/>
          </a:xfrm>
          <a:prstGeom prst="rect">
            <a:avLst/>
          </a:prstGeom>
          <a:noFill/>
          <a:ln>
            <a:solidFill>
              <a:schemeClr val="tx1"/>
            </a:solidFill>
          </a:ln>
          <a:extLst>
            <a:ext uri="{53640926-AAD7-44D8-BBD7-CCE9431645EC}">
              <a14:shadowObscured xmlns:a14="http://schemas.microsoft.com/office/drawing/2010/main"/>
            </a:ext>
          </a:extLst>
        </p:spPr>
      </p:pic>
      <p:sp>
        <p:nvSpPr>
          <p:cNvPr id="9" name="Textfeld 8">
            <a:extLst>
              <a:ext uri="{FF2B5EF4-FFF2-40B4-BE49-F238E27FC236}">
                <a16:creationId xmlns:a16="http://schemas.microsoft.com/office/drawing/2014/main" id="{30FB35BF-A3C0-A7AF-EC7A-712A40999659}"/>
              </a:ext>
            </a:extLst>
          </p:cNvPr>
          <p:cNvSpPr txBox="1"/>
          <p:nvPr/>
        </p:nvSpPr>
        <p:spPr>
          <a:xfrm>
            <a:off x="1810138" y="1348361"/>
            <a:ext cx="5291053" cy="338554"/>
          </a:xfrm>
          <a:prstGeom prst="rect">
            <a:avLst/>
          </a:prstGeom>
          <a:noFill/>
        </p:spPr>
        <p:txBody>
          <a:bodyPr wrap="square" rtlCol="0">
            <a:spAutoFit/>
          </a:bodyPr>
          <a:lstStyle/>
          <a:p>
            <a:r>
              <a:rPr lang="de-DE" sz="1600" dirty="0"/>
              <a:t>Erstellen von Firewall Regeln:</a:t>
            </a:r>
          </a:p>
        </p:txBody>
      </p:sp>
      <p:pic>
        <p:nvPicPr>
          <p:cNvPr id="4" name="Grafik 3" descr="Ein Bild, das Entwurf, Schwarzweiß, Kunst enthält.&#10;&#10;Automatisch generierte Beschreibung">
            <a:extLst>
              <a:ext uri="{FF2B5EF4-FFF2-40B4-BE49-F238E27FC236}">
                <a16:creationId xmlns:a16="http://schemas.microsoft.com/office/drawing/2014/main" id="{E5C81B8D-4979-FE29-B2E0-BBFCAA145F59}"/>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869550" y="1844247"/>
            <a:ext cx="1865376" cy="1243584"/>
          </a:xfrm>
          <a:prstGeom prst="rect">
            <a:avLst/>
          </a:prstGeom>
        </p:spPr>
      </p:pic>
      <p:sp>
        <p:nvSpPr>
          <p:cNvPr id="3" name="Pfeil: nach rechts 2">
            <a:extLst>
              <a:ext uri="{FF2B5EF4-FFF2-40B4-BE49-F238E27FC236}">
                <a16:creationId xmlns:a16="http://schemas.microsoft.com/office/drawing/2014/main" id="{617956F8-8871-E094-2AE1-1DA124852D57}"/>
              </a:ext>
            </a:extLst>
          </p:cNvPr>
          <p:cNvSpPr/>
          <p:nvPr/>
        </p:nvSpPr>
        <p:spPr>
          <a:xfrm>
            <a:off x="3209731" y="3181739"/>
            <a:ext cx="1688840" cy="33855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Wer und wie</a:t>
            </a:r>
          </a:p>
        </p:txBody>
      </p:sp>
      <p:sp>
        <p:nvSpPr>
          <p:cNvPr id="5" name="Pfeil: nach rechts 4">
            <a:extLst>
              <a:ext uri="{FF2B5EF4-FFF2-40B4-BE49-F238E27FC236}">
                <a16:creationId xmlns:a16="http://schemas.microsoft.com/office/drawing/2014/main" id="{D78580B3-19E9-2954-DC2E-B12BA7AA2691}"/>
              </a:ext>
            </a:extLst>
          </p:cNvPr>
          <p:cNvSpPr/>
          <p:nvPr/>
        </p:nvSpPr>
        <p:spPr>
          <a:xfrm>
            <a:off x="4898571" y="3106492"/>
            <a:ext cx="1931437" cy="433057"/>
          </a:xfrm>
          <a:prstGeom prst="rightArrow">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Wohin und was</a:t>
            </a:r>
          </a:p>
        </p:txBody>
      </p:sp>
    </p:spTree>
    <p:extLst>
      <p:ext uri="{BB962C8B-B14F-4D97-AF65-F5344CB8AC3E}">
        <p14:creationId xmlns:p14="http://schemas.microsoft.com/office/powerpoint/2010/main" val="5965526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BA8A4815-57DA-ACE5-1B28-73F65EAD8134}"/>
              </a:ext>
            </a:extLst>
          </p:cNvPr>
          <p:cNvSpPr txBox="1"/>
          <p:nvPr/>
        </p:nvSpPr>
        <p:spPr>
          <a:xfrm>
            <a:off x="1810138" y="891565"/>
            <a:ext cx="6097554" cy="2677656"/>
          </a:xfrm>
          <a:prstGeom prst="rect">
            <a:avLst/>
          </a:prstGeom>
          <a:noFill/>
        </p:spPr>
        <p:txBody>
          <a:bodyPr wrap="square">
            <a:spAutoFit/>
          </a:bodyPr>
          <a:lstStyle/>
          <a:p>
            <a:r>
              <a:rPr lang="de-DE" sz="2800" dirty="0">
                <a:effectLst/>
                <a:latin typeface="Calibri" panose="020F0502020204030204" pitchFamily="34" charset="0"/>
                <a:ea typeface="Calibri" panose="020F0502020204030204" pitchFamily="34" charset="0"/>
                <a:cs typeface="Times New Roman" panose="02020603050405020304" pitchFamily="18" charset="0"/>
              </a:rPr>
              <a:t>Firewall -4-</a:t>
            </a:r>
          </a:p>
          <a:p>
            <a:endParaRPr lang="de-DE" sz="2800" dirty="0">
              <a:latin typeface="Calibri" panose="020F0502020204030204" pitchFamily="34" charset="0"/>
              <a:ea typeface="Calibri" panose="020F0502020204030204" pitchFamily="34" charset="0"/>
              <a:cs typeface="Times New Roman" panose="02020603050405020304" pitchFamily="18" charset="0"/>
            </a:endParaRPr>
          </a:p>
          <a:p>
            <a:r>
              <a:rPr lang="de-DE" sz="2800" dirty="0">
                <a:latin typeface="Calibri" panose="020F0502020204030204" pitchFamily="34" charset="0"/>
                <a:ea typeface="Calibri" panose="020F0502020204030204" pitchFamily="34" charset="0"/>
                <a:cs typeface="Times New Roman" panose="02020603050405020304" pitchFamily="18" charset="0"/>
              </a:rPr>
              <a:t>DMZ =</a:t>
            </a:r>
            <a:br>
              <a:rPr lang="de-DE" sz="2800" dirty="0">
                <a:latin typeface="Calibri" panose="020F0502020204030204" pitchFamily="34" charset="0"/>
                <a:ea typeface="Calibri" panose="020F0502020204030204" pitchFamily="34" charset="0"/>
                <a:cs typeface="Times New Roman" panose="02020603050405020304" pitchFamily="18" charset="0"/>
              </a:rPr>
            </a:br>
            <a:r>
              <a:rPr lang="de-DE" sz="2800" dirty="0">
                <a:latin typeface="Calibri" panose="020F0502020204030204" pitchFamily="34" charset="0"/>
                <a:ea typeface="Calibri" panose="020F0502020204030204" pitchFamily="34" charset="0"/>
                <a:cs typeface="Times New Roman" panose="02020603050405020304" pitchFamily="18" charset="0"/>
              </a:rPr>
              <a:t>„Niemandsland“</a:t>
            </a:r>
          </a:p>
          <a:p>
            <a:r>
              <a:rPr lang="de-DE" sz="2800" dirty="0">
                <a:latin typeface="Calibri" panose="020F0502020204030204" pitchFamily="34" charset="0"/>
                <a:ea typeface="Calibri" panose="020F0502020204030204" pitchFamily="34" charset="0"/>
                <a:cs typeface="Times New Roman" panose="02020603050405020304" pitchFamily="18" charset="0"/>
              </a:rPr>
              <a:t>„Pufferzone“</a:t>
            </a:r>
          </a:p>
          <a:p>
            <a:r>
              <a:rPr lang="de-DE" sz="2800" dirty="0">
                <a:latin typeface="Calibri" panose="020F0502020204030204" pitchFamily="34" charset="0"/>
                <a:ea typeface="Calibri" panose="020F0502020204030204" pitchFamily="34" charset="0"/>
                <a:cs typeface="Times New Roman" panose="02020603050405020304" pitchFamily="18" charset="0"/>
              </a:rPr>
              <a:t>„Bauernopfer!“</a:t>
            </a:r>
            <a:endParaRPr lang="de-DE" dirty="0"/>
          </a:p>
        </p:txBody>
      </p:sp>
      <p:pic>
        <p:nvPicPr>
          <p:cNvPr id="4" name="Grafik 3" descr="Firewall – Wikipedia">
            <a:extLst>
              <a:ext uri="{FF2B5EF4-FFF2-40B4-BE49-F238E27FC236}">
                <a16:creationId xmlns:a16="http://schemas.microsoft.com/office/drawing/2014/main" id="{611D9AC5-1B5B-3609-D3F0-75EE30FC617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95905" y="997831"/>
            <a:ext cx="6097554" cy="4862337"/>
          </a:xfrm>
          <a:prstGeom prst="rect">
            <a:avLst/>
          </a:prstGeom>
          <a:noFill/>
          <a:ln>
            <a:noFill/>
          </a:ln>
        </p:spPr>
      </p:pic>
      <p:pic>
        <p:nvPicPr>
          <p:cNvPr id="5" name="Grafik 4" descr="What is a DMZ in Networking?">
            <a:extLst>
              <a:ext uri="{FF2B5EF4-FFF2-40B4-BE49-F238E27FC236}">
                <a16:creationId xmlns:a16="http://schemas.microsoft.com/office/drawing/2014/main" id="{E82F9247-088C-19D8-B5BE-DC6F78A57F4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0138" y="4085616"/>
            <a:ext cx="3783264" cy="1774551"/>
          </a:xfrm>
          <a:prstGeom prst="rect">
            <a:avLst/>
          </a:prstGeom>
          <a:noFill/>
          <a:ln>
            <a:noFill/>
          </a:ln>
        </p:spPr>
      </p:pic>
    </p:spTree>
    <p:extLst>
      <p:ext uri="{BB962C8B-B14F-4D97-AF65-F5344CB8AC3E}">
        <p14:creationId xmlns:p14="http://schemas.microsoft.com/office/powerpoint/2010/main" val="2927967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B70779-D7BC-C20D-45B0-D4B72BFB64C3}"/>
              </a:ext>
            </a:extLst>
          </p:cNvPr>
          <p:cNvSpPr>
            <a:spLocks noGrp="1"/>
          </p:cNvSpPr>
          <p:nvPr>
            <p:ph type="title"/>
          </p:nvPr>
        </p:nvSpPr>
        <p:spPr/>
        <p:txBody>
          <a:bodyPr/>
          <a:lstStyle/>
          <a:p>
            <a:r>
              <a:rPr lang="de-DE" dirty="0"/>
              <a:t>Firewall NG</a:t>
            </a:r>
          </a:p>
        </p:txBody>
      </p:sp>
      <p:pic>
        <p:nvPicPr>
          <p:cNvPr id="7" name="Grafik 6">
            <a:extLst>
              <a:ext uri="{FF2B5EF4-FFF2-40B4-BE49-F238E27FC236}">
                <a16:creationId xmlns:a16="http://schemas.microsoft.com/office/drawing/2014/main" id="{00FCD9B2-7E1C-D86D-565D-C523CEEA7D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6434" y="1100931"/>
            <a:ext cx="5004446" cy="5132898"/>
          </a:xfrm>
          <a:prstGeom prst="rect">
            <a:avLst/>
          </a:prstGeom>
        </p:spPr>
      </p:pic>
      <p:pic>
        <p:nvPicPr>
          <p:cNvPr id="11" name="Grafik 10">
            <a:extLst>
              <a:ext uri="{FF2B5EF4-FFF2-40B4-BE49-F238E27FC236}">
                <a16:creationId xmlns:a16="http://schemas.microsoft.com/office/drawing/2014/main" id="{81D6E291-E6E4-DCA4-D0BA-8B00EAC8B2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020" y="1940486"/>
            <a:ext cx="6072594" cy="3453788"/>
          </a:xfrm>
          <a:prstGeom prst="rect">
            <a:avLst/>
          </a:prstGeom>
        </p:spPr>
      </p:pic>
    </p:spTree>
    <p:extLst>
      <p:ext uri="{BB962C8B-B14F-4D97-AF65-F5344CB8AC3E}">
        <p14:creationId xmlns:p14="http://schemas.microsoft.com/office/powerpoint/2010/main" val="39390165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CB28F3-00C5-055F-A87D-B8EA77D158B5}"/>
              </a:ext>
            </a:extLst>
          </p:cNvPr>
          <p:cNvSpPr>
            <a:spLocks noGrp="1"/>
          </p:cNvSpPr>
          <p:nvPr>
            <p:ph type="title"/>
          </p:nvPr>
        </p:nvSpPr>
        <p:spPr/>
        <p:txBody>
          <a:bodyPr/>
          <a:lstStyle/>
          <a:p>
            <a:r>
              <a:rPr lang="de-DE" dirty="0"/>
              <a:t>Server</a:t>
            </a:r>
          </a:p>
        </p:txBody>
      </p:sp>
      <p:pic>
        <p:nvPicPr>
          <p:cNvPr id="5" name="Grafik 4">
            <a:extLst>
              <a:ext uri="{FF2B5EF4-FFF2-40B4-BE49-F238E27FC236}">
                <a16:creationId xmlns:a16="http://schemas.microsoft.com/office/drawing/2014/main" id="{918E5494-2FD7-8F11-64E0-171C7FBA73A2}"/>
              </a:ext>
            </a:extLst>
          </p:cNvPr>
          <p:cNvPicPr>
            <a:picLocks noChangeAspect="1"/>
          </p:cNvPicPr>
          <p:nvPr/>
        </p:nvPicPr>
        <p:blipFill>
          <a:blip r:embed="rId2"/>
          <a:stretch>
            <a:fillRect/>
          </a:stretch>
        </p:blipFill>
        <p:spPr>
          <a:xfrm>
            <a:off x="2252126" y="1690688"/>
            <a:ext cx="7687748" cy="4191585"/>
          </a:xfrm>
          <a:prstGeom prst="rect">
            <a:avLst/>
          </a:prstGeom>
        </p:spPr>
      </p:pic>
    </p:spTree>
    <p:extLst>
      <p:ext uri="{BB962C8B-B14F-4D97-AF65-F5344CB8AC3E}">
        <p14:creationId xmlns:p14="http://schemas.microsoft.com/office/powerpoint/2010/main" val="14476306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BA8A4815-57DA-ACE5-1B28-73F65EAD8134}"/>
              </a:ext>
            </a:extLst>
          </p:cNvPr>
          <p:cNvSpPr txBox="1"/>
          <p:nvPr/>
        </p:nvSpPr>
        <p:spPr>
          <a:xfrm>
            <a:off x="1810138" y="891565"/>
            <a:ext cx="6097554" cy="569387"/>
          </a:xfrm>
          <a:prstGeom prst="rect">
            <a:avLst/>
          </a:prstGeom>
          <a:noFill/>
        </p:spPr>
        <p:txBody>
          <a:bodyPr wrap="square">
            <a:spAutoFit/>
          </a:bodyPr>
          <a:lstStyle/>
          <a:p>
            <a:endParaRPr lang="de-DE" sz="300" dirty="0">
              <a:latin typeface="Calibri" panose="020F0502020204030204" pitchFamily="34" charset="0"/>
              <a:ea typeface="Calibri" panose="020F0502020204030204" pitchFamily="34" charset="0"/>
              <a:cs typeface="Times New Roman" panose="02020603050405020304" pitchFamily="18" charset="0"/>
            </a:endParaRPr>
          </a:p>
          <a:p>
            <a:r>
              <a:rPr lang="de-DE" sz="2800" dirty="0">
                <a:latin typeface="Calibri" panose="020F0502020204030204" pitchFamily="34" charset="0"/>
                <a:ea typeface="Calibri" panose="020F0502020204030204" pitchFamily="34" charset="0"/>
                <a:cs typeface="Times New Roman" panose="02020603050405020304" pitchFamily="18" charset="0"/>
              </a:rPr>
              <a:t>Portnummern</a:t>
            </a:r>
          </a:p>
        </p:txBody>
      </p:sp>
      <p:graphicFrame>
        <p:nvGraphicFramePr>
          <p:cNvPr id="2" name="Tabelle 1">
            <a:extLst>
              <a:ext uri="{FF2B5EF4-FFF2-40B4-BE49-F238E27FC236}">
                <a16:creationId xmlns:a16="http://schemas.microsoft.com/office/drawing/2014/main" id="{5F95F2C0-FBD8-EE45-C6B1-0B4EEAC29059}"/>
              </a:ext>
            </a:extLst>
          </p:cNvPr>
          <p:cNvGraphicFramePr>
            <a:graphicFrameLocks noGrp="1"/>
          </p:cNvGraphicFramePr>
          <p:nvPr>
            <p:extLst>
              <p:ext uri="{D42A27DB-BD31-4B8C-83A1-F6EECF244321}">
                <p14:modId xmlns:p14="http://schemas.microsoft.com/office/powerpoint/2010/main" val="2639833296"/>
              </p:ext>
            </p:extLst>
          </p:nvPr>
        </p:nvGraphicFramePr>
        <p:xfrm>
          <a:off x="1810138" y="1891839"/>
          <a:ext cx="7936977" cy="4353526"/>
        </p:xfrm>
        <a:graphic>
          <a:graphicData uri="http://schemas.openxmlformats.org/drawingml/2006/table">
            <a:tbl>
              <a:tblPr firstRow="1" firstCol="1" bandRow="1">
                <a:tableStyleId>{5C22544A-7EE6-4342-B048-85BDC9FD1C3A}</a:tableStyleId>
              </a:tblPr>
              <a:tblGrid>
                <a:gridCol w="1512153">
                  <a:extLst>
                    <a:ext uri="{9D8B030D-6E8A-4147-A177-3AD203B41FA5}">
                      <a16:colId xmlns:a16="http://schemas.microsoft.com/office/drawing/2014/main" val="1072511101"/>
                    </a:ext>
                  </a:extLst>
                </a:gridCol>
                <a:gridCol w="1397097">
                  <a:extLst>
                    <a:ext uri="{9D8B030D-6E8A-4147-A177-3AD203B41FA5}">
                      <a16:colId xmlns:a16="http://schemas.microsoft.com/office/drawing/2014/main" val="881661783"/>
                    </a:ext>
                  </a:extLst>
                </a:gridCol>
                <a:gridCol w="878437">
                  <a:extLst>
                    <a:ext uri="{9D8B030D-6E8A-4147-A177-3AD203B41FA5}">
                      <a16:colId xmlns:a16="http://schemas.microsoft.com/office/drawing/2014/main" val="1413150148"/>
                    </a:ext>
                  </a:extLst>
                </a:gridCol>
                <a:gridCol w="4149290">
                  <a:extLst>
                    <a:ext uri="{9D8B030D-6E8A-4147-A177-3AD203B41FA5}">
                      <a16:colId xmlns:a16="http://schemas.microsoft.com/office/drawing/2014/main" val="382676785"/>
                    </a:ext>
                  </a:extLst>
                </a:gridCol>
              </a:tblGrid>
              <a:tr h="245081">
                <a:tc>
                  <a:txBody>
                    <a:bodyPr/>
                    <a:lstStyle/>
                    <a:p>
                      <a:pPr marL="511810"/>
                      <a:r>
                        <a:rPr lang="de-DE" sz="1100" kern="100" dirty="0">
                          <a:effectLst/>
                        </a:rPr>
                        <a:t>21</a:t>
                      </a:r>
                      <a:endParaRPr lang="de-DE"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r>
                        <a:rPr lang="de-DE" sz="1100" kern="100">
                          <a:effectLst/>
                        </a:rPr>
                        <a:t>ftp </a:t>
                      </a:r>
                      <a:endParaRPr lang="de-D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r>
                        <a:rPr lang="de-DE" sz="1100" kern="100">
                          <a:effectLst/>
                        </a:rPr>
                        <a:t>TCP/UDP </a:t>
                      </a:r>
                      <a:endParaRPr lang="de-D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r>
                        <a:rPr lang="de-DE" sz="1100" kern="100" dirty="0">
                          <a:effectLst/>
                        </a:rPr>
                        <a:t>File Transfer Control </a:t>
                      </a:r>
                      <a:endParaRPr lang="de-DE"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921624564"/>
                  </a:ext>
                </a:extLst>
              </a:tr>
              <a:tr h="245081">
                <a:tc>
                  <a:txBody>
                    <a:bodyPr/>
                    <a:lstStyle/>
                    <a:p>
                      <a:pPr marL="511810"/>
                      <a:r>
                        <a:rPr lang="de-DE" sz="1100" kern="100">
                          <a:effectLst/>
                        </a:rPr>
                        <a:t>22</a:t>
                      </a:r>
                      <a:endParaRPr lang="de-D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r>
                        <a:rPr lang="de-DE" sz="1100" kern="100">
                          <a:effectLst/>
                        </a:rPr>
                        <a:t>ssh </a:t>
                      </a:r>
                      <a:endParaRPr lang="de-D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r>
                        <a:rPr lang="de-DE" sz="1100" kern="100">
                          <a:effectLst/>
                        </a:rPr>
                        <a:t>TCP </a:t>
                      </a:r>
                      <a:endParaRPr lang="de-D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r>
                        <a:rPr lang="de-DE" sz="1100" kern="100">
                          <a:effectLst/>
                        </a:rPr>
                        <a:t>SSH Remote Login Protocol </a:t>
                      </a:r>
                      <a:endParaRPr lang="de-D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141266880"/>
                  </a:ext>
                </a:extLst>
              </a:tr>
              <a:tr h="245081">
                <a:tc>
                  <a:txBody>
                    <a:bodyPr/>
                    <a:lstStyle/>
                    <a:p>
                      <a:pPr marL="511810"/>
                      <a:r>
                        <a:rPr lang="de-DE" sz="1100" kern="100">
                          <a:effectLst/>
                        </a:rPr>
                        <a:t>23</a:t>
                      </a:r>
                      <a:endParaRPr lang="de-D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r>
                        <a:rPr lang="de-DE" sz="1100" kern="100" dirty="0" err="1">
                          <a:effectLst/>
                        </a:rPr>
                        <a:t>telnet</a:t>
                      </a:r>
                      <a:r>
                        <a:rPr lang="de-DE" sz="1100" kern="100" dirty="0">
                          <a:effectLst/>
                        </a:rPr>
                        <a:t> </a:t>
                      </a:r>
                      <a:endParaRPr lang="de-DE"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r>
                        <a:rPr lang="de-DE" sz="1100" kern="100">
                          <a:effectLst/>
                        </a:rPr>
                        <a:t>TCP </a:t>
                      </a:r>
                      <a:endParaRPr lang="de-D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r>
                        <a:rPr lang="de-DE" sz="1100" kern="100">
                          <a:effectLst/>
                        </a:rPr>
                        <a:t>Telnet </a:t>
                      </a:r>
                      <a:endParaRPr lang="de-D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004471686"/>
                  </a:ext>
                </a:extLst>
              </a:tr>
              <a:tr h="245081">
                <a:tc>
                  <a:txBody>
                    <a:bodyPr/>
                    <a:lstStyle/>
                    <a:p>
                      <a:pPr marL="511810"/>
                      <a:r>
                        <a:rPr lang="de-DE" sz="1100" kern="100">
                          <a:effectLst/>
                        </a:rPr>
                        <a:t>25</a:t>
                      </a:r>
                      <a:endParaRPr lang="de-D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r>
                        <a:rPr lang="de-DE" sz="1100" kern="100">
                          <a:effectLst/>
                        </a:rPr>
                        <a:t>smtp </a:t>
                      </a:r>
                      <a:endParaRPr lang="de-D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r>
                        <a:rPr lang="de-DE" sz="1100" kern="100">
                          <a:effectLst/>
                        </a:rPr>
                        <a:t>TCP </a:t>
                      </a:r>
                      <a:endParaRPr lang="de-D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r>
                        <a:rPr lang="de-DE" sz="1100" kern="100">
                          <a:effectLst/>
                        </a:rPr>
                        <a:t>Simpler Mail Transfer Protocol </a:t>
                      </a:r>
                      <a:endParaRPr lang="de-D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656351104"/>
                  </a:ext>
                </a:extLst>
              </a:tr>
              <a:tr h="245081">
                <a:tc>
                  <a:txBody>
                    <a:bodyPr/>
                    <a:lstStyle/>
                    <a:p>
                      <a:pPr marL="511810"/>
                      <a:r>
                        <a:rPr lang="de-DE" sz="1100" kern="100">
                          <a:effectLst/>
                        </a:rPr>
                        <a:t>53</a:t>
                      </a:r>
                      <a:endParaRPr lang="de-D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r>
                        <a:rPr lang="de-DE" sz="1100" kern="100">
                          <a:effectLst/>
                        </a:rPr>
                        <a:t>domain </a:t>
                      </a:r>
                      <a:endParaRPr lang="de-D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r>
                        <a:rPr lang="de-DE" sz="1100" kern="100">
                          <a:effectLst/>
                        </a:rPr>
                        <a:t>TCP/UDP </a:t>
                      </a:r>
                      <a:endParaRPr lang="de-D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r>
                        <a:rPr lang="de-DE" sz="1100" kern="100">
                          <a:effectLst/>
                        </a:rPr>
                        <a:t>Domain Name Server </a:t>
                      </a:r>
                      <a:endParaRPr lang="de-D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758361425"/>
                  </a:ext>
                </a:extLst>
              </a:tr>
              <a:tr h="245081">
                <a:tc>
                  <a:txBody>
                    <a:bodyPr/>
                    <a:lstStyle/>
                    <a:p>
                      <a:pPr marL="511810"/>
                      <a:r>
                        <a:rPr lang="de-DE" sz="1100" kern="100">
                          <a:effectLst/>
                        </a:rPr>
                        <a:t>80</a:t>
                      </a:r>
                      <a:endParaRPr lang="de-D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r>
                        <a:rPr lang="de-DE" sz="1100" kern="100">
                          <a:effectLst/>
                        </a:rPr>
                        <a:t>http </a:t>
                      </a:r>
                      <a:endParaRPr lang="de-D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r>
                        <a:rPr lang="de-DE" sz="1100" kern="100">
                          <a:effectLst/>
                        </a:rPr>
                        <a:t>TCP </a:t>
                      </a:r>
                      <a:endParaRPr lang="de-D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r>
                        <a:rPr lang="de-DE" sz="1100" kern="100">
                          <a:effectLst/>
                        </a:rPr>
                        <a:t>Hypertext Transfer Protocol </a:t>
                      </a:r>
                      <a:endParaRPr lang="de-D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5794678"/>
                  </a:ext>
                </a:extLst>
              </a:tr>
              <a:tr h="245081">
                <a:tc>
                  <a:txBody>
                    <a:bodyPr/>
                    <a:lstStyle/>
                    <a:p>
                      <a:pPr marL="511810"/>
                      <a:r>
                        <a:rPr lang="de-DE" sz="1100" kern="100">
                          <a:effectLst/>
                        </a:rPr>
                        <a:t>110</a:t>
                      </a:r>
                      <a:endParaRPr lang="de-D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r>
                        <a:rPr lang="de-DE" sz="1100" kern="100">
                          <a:effectLst/>
                        </a:rPr>
                        <a:t>pop3 </a:t>
                      </a:r>
                      <a:endParaRPr lang="de-D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r>
                        <a:rPr lang="de-DE" sz="1100" kern="100">
                          <a:effectLst/>
                        </a:rPr>
                        <a:t>TCP </a:t>
                      </a:r>
                      <a:endParaRPr lang="de-D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r>
                        <a:rPr lang="de-DE" sz="1100" kern="100">
                          <a:effectLst/>
                        </a:rPr>
                        <a:t>Post Office Protocol 3 </a:t>
                      </a:r>
                      <a:endParaRPr lang="de-D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4283135731"/>
                  </a:ext>
                </a:extLst>
              </a:tr>
              <a:tr h="245081">
                <a:tc>
                  <a:txBody>
                    <a:bodyPr/>
                    <a:lstStyle/>
                    <a:p>
                      <a:pPr marL="511810"/>
                      <a:r>
                        <a:rPr lang="de-DE" sz="1100" kern="100">
                          <a:effectLst/>
                        </a:rPr>
                        <a:t>123</a:t>
                      </a:r>
                      <a:endParaRPr lang="de-D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r>
                        <a:rPr lang="de-DE" sz="1100" kern="100" dirty="0">
                          <a:effectLst/>
                        </a:rPr>
                        <a:t>NTP</a:t>
                      </a:r>
                      <a:endParaRPr lang="de-DE"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r>
                        <a:rPr lang="de-DE" sz="1100" kern="100">
                          <a:effectLst/>
                        </a:rPr>
                        <a:t>TCP/UDP</a:t>
                      </a:r>
                      <a:endParaRPr lang="de-D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r>
                        <a:rPr lang="de-DE" sz="1100" kern="100">
                          <a:effectLst/>
                        </a:rPr>
                        <a:t>Network Timme Protocol</a:t>
                      </a:r>
                      <a:endParaRPr lang="de-D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956198810"/>
                  </a:ext>
                </a:extLst>
              </a:tr>
              <a:tr h="245081">
                <a:tc>
                  <a:txBody>
                    <a:bodyPr/>
                    <a:lstStyle/>
                    <a:p>
                      <a:pPr marL="511810"/>
                      <a:r>
                        <a:rPr lang="de-DE" sz="1100" kern="100">
                          <a:effectLst/>
                        </a:rPr>
                        <a:t>137</a:t>
                      </a:r>
                      <a:endParaRPr lang="de-D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r>
                        <a:rPr lang="de-DE" sz="1100" kern="100">
                          <a:effectLst/>
                        </a:rPr>
                        <a:t>netbios-ns </a:t>
                      </a:r>
                      <a:endParaRPr lang="de-D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r>
                        <a:rPr lang="de-DE" sz="1100" kern="100">
                          <a:effectLst/>
                        </a:rPr>
                        <a:t>TCP/UDP </a:t>
                      </a:r>
                      <a:endParaRPr lang="de-D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r>
                        <a:rPr lang="de-DE" sz="1100" kern="100">
                          <a:effectLst/>
                        </a:rPr>
                        <a:t>Netbios Name Service  </a:t>
                      </a:r>
                      <a:r>
                        <a:rPr lang="de-DE" sz="1100" kern="100" baseline="30000">
                          <a:effectLst/>
                        </a:rPr>
                        <a:t>*Windows</a:t>
                      </a:r>
                      <a:endParaRPr lang="de-D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482030036"/>
                  </a:ext>
                </a:extLst>
              </a:tr>
              <a:tr h="212157">
                <a:tc>
                  <a:txBody>
                    <a:bodyPr/>
                    <a:lstStyle/>
                    <a:p>
                      <a:pPr marL="511810"/>
                      <a:r>
                        <a:rPr lang="de-DE" sz="1100" kern="100">
                          <a:effectLst/>
                        </a:rPr>
                        <a:t>138</a:t>
                      </a:r>
                      <a:endParaRPr lang="de-D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r>
                        <a:rPr lang="de-DE" sz="1100" kern="100">
                          <a:effectLst/>
                        </a:rPr>
                        <a:t>netbios-dgm </a:t>
                      </a:r>
                      <a:endParaRPr lang="de-D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r>
                        <a:rPr lang="de-DE" sz="1100" kern="100">
                          <a:effectLst/>
                        </a:rPr>
                        <a:t>TCP/UDP </a:t>
                      </a:r>
                      <a:endParaRPr lang="de-D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r>
                        <a:rPr lang="de-DE" sz="1100" kern="100">
                          <a:effectLst/>
                        </a:rPr>
                        <a:t>Netbios Datagram Service </a:t>
                      </a:r>
                      <a:r>
                        <a:rPr lang="de-DE" sz="1100" kern="100" baseline="30000">
                          <a:effectLst/>
                        </a:rPr>
                        <a:t>*Windows</a:t>
                      </a:r>
                      <a:endParaRPr lang="de-D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121396470"/>
                  </a:ext>
                </a:extLst>
              </a:tr>
              <a:tr h="245081">
                <a:tc>
                  <a:txBody>
                    <a:bodyPr/>
                    <a:lstStyle/>
                    <a:p>
                      <a:pPr marL="511810"/>
                      <a:r>
                        <a:rPr lang="de-DE" sz="1100" kern="100">
                          <a:effectLst/>
                        </a:rPr>
                        <a:t>139</a:t>
                      </a:r>
                      <a:endParaRPr lang="de-D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r>
                        <a:rPr lang="de-DE" sz="1100" kern="100">
                          <a:effectLst/>
                        </a:rPr>
                        <a:t>netbios-ssn </a:t>
                      </a:r>
                      <a:endParaRPr lang="de-D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r>
                        <a:rPr lang="de-DE" sz="1100" kern="100">
                          <a:effectLst/>
                        </a:rPr>
                        <a:t>TCP/UDP </a:t>
                      </a:r>
                      <a:endParaRPr lang="de-D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r>
                        <a:rPr lang="de-DE" sz="1100" kern="100">
                          <a:effectLst/>
                        </a:rPr>
                        <a:t>Netbios Session Service </a:t>
                      </a:r>
                      <a:r>
                        <a:rPr lang="de-DE" sz="1100" kern="100" baseline="30000">
                          <a:effectLst/>
                        </a:rPr>
                        <a:t>*Windows</a:t>
                      </a:r>
                      <a:endParaRPr lang="de-D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195278716"/>
                  </a:ext>
                </a:extLst>
              </a:tr>
              <a:tr h="245081">
                <a:tc>
                  <a:txBody>
                    <a:bodyPr/>
                    <a:lstStyle/>
                    <a:p>
                      <a:pPr marL="511810"/>
                      <a:r>
                        <a:rPr lang="de-DE" sz="1100" kern="100">
                          <a:effectLst/>
                        </a:rPr>
                        <a:t>143</a:t>
                      </a:r>
                      <a:endParaRPr lang="de-D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r>
                        <a:rPr lang="de-DE" sz="1100" kern="100">
                          <a:effectLst/>
                        </a:rPr>
                        <a:t>imap4 </a:t>
                      </a:r>
                      <a:endParaRPr lang="de-D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r>
                        <a:rPr lang="de-DE" sz="1100" kern="100">
                          <a:effectLst/>
                        </a:rPr>
                        <a:t>TCP </a:t>
                      </a:r>
                      <a:endParaRPr lang="de-D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r>
                        <a:rPr lang="de-DE" sz="1100" kern="100">
                          <a:effectLst/>
                        </a:rPr>
                        <a:t>Interner Message Access Protocol 4 </a:t>
                      </a:r>
                      <a:endParaRPr lang="de-D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765686571"/>
                  </a:ext>
                </a:extLst>
              </a:tr>
              <a:tr h="245081">
                <a:tc>
                  <a:txBody>
                    <a:bodyPr/>
                    <a:lstStyle/>
                    <a:p>
                      <a:pPr marL="511810"/>
                      <a:r>
                        <a:rPr lang="de-DE" sz="1100" kern="100">
                          <a:effectLst/>
                        </a:rPr>
                        <a:t>443</a:t>
                      </a:r>
                      <a:endParaRPr lang="de-D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r>
                        <a:rPr lang="de-DE" sz="1100" kern="100" dirty="0">
                          <a:effectLst/>
                        </a:rPr>
                        <a:t>https</a:t>
                      </a:r>
                      <a:endParaRPr lang="de-DE"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r>
                        <a:rPr lang="de-DE" sz="1100" kern="100">
                          <a:effectLst/>
                        </a:rPr>
                        <a:t>TCP </a:t>
                      </a:r>
                      <a:endParaRPr lang="de-D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r>
                        <a:rPr lang="de-DE" sz="1100" kern="100">
                          <a:effectLst/>
                        </a:rPr>
                        <a:t>Hypertext Transfer Protocol over TLS/SSL </a:t>
                      </a:r>
                      <a:endParaRPr lang="de-D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23136157"/>
                  </a:ext>
                </a:extLst>
              </a:tr>
              <a:tr h="245081">
                <a:tc>
                  <a:txBody>
                    <a:bodyPr/>
                    <a:lstStyle/>
                    <a:p>
                      <a:pPr marL="511810"/>
                      <a:r>
                        <a:rPr lang="de-DE" sz="1100" kern="100">
                          <a:effectLst/>
                        </a:rPr>
                        <a:t>465</a:t>
                      </a:r>
                      <a:endParaRPr lang="de-D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r>
                        <a:rPr lang="de-DE" sz="1100" kern="100">
                          <a:effectLst/>
                        </a:rPr>
                        <a:t>Smtps</a:t>
                      </a:r>
                      <a:endParaRPr lang="de-D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r>
                        <a:rPr lang="de-DE" sz="1100" kern="100">
                          <a:effectLst/>
                        </a:rPr>
                        <a:t>TCP</a:t>
                      </a:r>
                      <a:endParaRPr lang="de-D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r>
                        <a:rPr lang="de-DE" sz="1100" kern="100">
                          <a:effectLst/>
                        </a:rPr>
                        <a:t>Simpler Mail Transfer Protocol over TLS/SSL</a:t>
                      </a:r>
                      <a:endParaRPr lang="de-D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303934030"/>
                  </a:ext>
                </a:extLst>
              </a:tr>
              <a:tr h="245081">
                <a:tc>
                  <a:txBody>
                    <a:bodyPr/>
                    <a:lstStyle/>
                    <a:p>
                      <a:pPr marL="511810"/>
                      <a:r>
                        <a:rPr lang="de-DE" sz="1100" kern="100">
                          <a:effectLst/>
                        </a:rPr>
                        <a:t>587</a:t>
                      </a:r>
                      <a:endParaRPr lang="de-D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r>
                        <a:rPr lang="de-DE" sz="1100" kern="100">
                          <a:effectLst/>
                        </a:rPr>
                        <a:t>Smtps</a:t>
                      </a:r>
                      <a:endParaRPr lang="de-D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r>
                        <a:rPr lang="de-DE" sz="1100" kern="100">
                          <a:effectLst/>
                        </a:rPr>
                        <a:t>TCP</a:t>
                      </a:r>
                      <a:endParaRPr lang="de-D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r>
                        <a:rPr lang="de-DE" sz="1100" kern="100">
                          <a:effectLst/>
                        </a:rPr>
                        <a:t>Simpler Mail Transfer Protocol over TLS/SSL</a:t>
                      </a:r>
                      <a:endParaRPr lang="de-D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3926046"/>
                  </a:ext>
                </a:extLst>
              </a:tr>
              <a:tr h="465154">
                <a:tc>
                  <a:txBody>
                    <a:bodyPr/>
                    <a:lstStyle/>
                    <a:p>
                      <a:pPr marL="511810"/>
                      <a:r>
                        <a:rPr lang="de-DE" sz="1100" kern="100">
                          <a:effectLst/>
                        </a:rPr>
                        <a:t>993</a:t>
                      </a:r>
                      <a:endParaRPr lang="de-D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r>
                        <a:rPr lang="de-DE" sz="1100" kern="100">
                          <a:effectLst/>
                        </a:rPr>
                        <a:t>imaps </a:t>
                      </a:r>
                      <a:endParaRPr lang="de-D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r>
                        <a:rPr lang="de-DE" sz="1100" kern="100">
                          <a:effectLst/>
                        </a:rPr>
                        <a:t>TCP </a:t>
                      </a:r>
                      <a:endParaRPr lang="de-D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r>
                        <a:rPr lang="de-DE" sz="1100" kern="100">
                          <a:effectLst/>
                        </a:rPr>
                        <a:t>Internet Message Access Protocol 4 over TLS/SSL </a:t>
                      </a:r>
                      <a:endParaRPr lang="de-D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549749541"/>
                  </a:ext>
                </a:extLst>
              </a:tr>
              <a:tr h="245081">
                <a:tc>
                  <a:txBody>
                    <a:bodyPr/>
                    <a:lstStyle/>
                    <a:p>
                      <a:pPr marL="511810"/>
                      <a:r>
                        <a:rPr lang="de-DE" sz="1100" kern="100">
                          <a:effectLst/>
                        </a:rPr>
                        <a:t>995</a:t>
                      </a:r>
                      <a:endParaRPr lang="de-D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r>
                        <a:rPr lang="de-DE" sz="1100" kern="100">
                          <a:effectLst/>
                        </a:rPr>
                        <a:t>pop3s </a:t>
                      </a:r>
                      <a:endParaRPr lang="de-D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r>
                        <a:rPr lang="de-DE" sz="1100" kern="100">
                          <a:effectLst/>
                        </a:rPr>
                        <a:t>TCP </a:t>
                      </a:r>
                      <a:endParaRPr lang="de-D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r>
                        <a:rPr lang="de-DE" sz="1100" kern="100" dirty="0">
                          <a:effectLst/>
                        </a:rPr>
                        <a:t>Post Office Protocol 3 </a:t>
                      </a:r>
                      <a:r>
                        <a:rPr lang="de-DE" sz="1100" kern="100" dirty="0" err="1">
                          <a:effectLst/>
                        </a:rPr>
                        <a:t>over</a:t>
                      </a:r>
                      <a:r>
                        <a:rPr lang="de-DE" sz="1100" kern="100" dirty="0">
                          <a:effectLst/>
                        </a:rPr>
                        <a:t> TLS/SSL </a:t>
                      </a:r>
                      <a:endParaRPr lang="de-DE"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113950814"/>
                  </a:ext>
                </a:extLst>
              </a:tr>
            </a:tbl>
          </a:graphicData>
        </a:graphic>
      </p:graphicFrame>
    </p:spTree>
    <p:extLst>
      <p:ext uri="{BB962C8B-B14F-4D97-AF65-F5344CB8AC3E}">
        <p14:creationId xmlns:p14="http://schemas.microsoft.com/office/powerpoint/2010/main" val="22803311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8F2FAC-0488-DD2F-9E30-82DED98E17C0}"/>
              </a:ext>
            </a:extLst>
          </p:cNvPr>
          <p:cNvSpPr>
            <a:spLocks noGrp="1"/>
          </p:cNvSpPr>
          <p:nvPr>
            <p:ph type="title"/>
          </p:nvPr>
        </p:nvSpPr>
        <p:spPr/>
        <p:txBody>
          <a:bodyPr/>
          <a:lstStyle/>
          <a:p>
            <a:r>
              <a:rPr lang="de-DE" dirty="0"/>
              <a:t>Netzwerktopologien</a:t>
            </a:r>
          </a:p>
        </p:txBody>
      </p:sp>
      <p:pic>
        <p:nvPicPr>
          <p:cNvPr id="5" name="Inhaltsplatzhalter 4">
            <a:extLst>
              <a:ext uri="{FF2B5EF4-FFF2-40B4-BE49-F238E27FC236}">
                <a16:creationId xmlns:a16="http://schemas.microsoft.com/office/drawing/2014/main" id="{3514E044-D4C8-E780-456F-1E13AE38ED2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10715" y="1381664"/>
            <a:ext cx="9165398" cy="4502301"/>
          </a:xfrm>
        </p:spPr>
      </p:pic>
      <p:sp>
        <p:nvSpPr>
          <p:cNvPr id="6" name="Rechteck 5">
            <a:extLst>
              <a:ext uri="{FF2B5EF4-FFF2-40B4-BE49-F238E27FC236}">
                <a16:creationId xmlns:a16="http://schemas.microsoft.com/office/drawing/2014/main" id="{54C86894-B3C1-6B25-69A8-2BDBD42F0308}"/>
              </a:ext>
            </a:extLst>
          </p:cNvPr>
          <p:cNvSpPr/>
          <p:nvPr/>
        </p:nvSpPr>
        <p:spPr>
          <a:xfrm>
            <a:off x="6605081" y="1284051"/>
            <a:ext cx="4270442" cy="255837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de-DE" dirty="0">
                <a:solidFill>
                  <a:schemeClr val="tx1"/>
                </a:solidFill>
              </a:rPr>
              <a:t>Die wichtigsten Topologien</a:t>
            </a:r>
          </a:p>
        </p:txBody>
      </p:sp>
    </p:spTree>
    <p:extLst>
      <p:ext uri="{BB962C8B-B14F-4D97-AF65-F5344CB8AC3E}">
        <p14:creationId xmlns:p14="http://schemas.microsoft.com/office/powerpoint/2010/main" val="13096544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FD2E52-11A4-7553-86A7-77920CFF789B}"/>
              </a:ext>
            </a:extLst>
          </p:cNvPr>
          <p:cNvSpPr>
            <a:spLocks noGrp="1"/>
          </p:cNvSpPr>
          <p:nvPr>
            <p:ph type="title"/>
          </p:nvPr>
        </p:nvSpPr>
        <p:spPr/>
        <p:txBody>
          <a:bodyPr/>
          <a:lstStyle/>
          <a:p>
            <a:r>
              <a:rPr lang="de-DE" dirty="0"/>
              <a:t>NAT &amp; PAT</a:t>
            </a:r>
          </a:p>
        </p:txBody>
      </p:sp>
      <p:sp>
        <p:nvSpPr>
          <p:cNvPr id="5" name="Textfeld 4">
            <a:extLst>
              <a:ext uri="{FF2B5EF4-FFF2-40B4-BE49-F238E27FC236}">
                <a16:creationId xmlns:a16="http://schemas.microsoft.com/office/drawing/2014/main" id="{B038BD0F-E8F1-49E0-B4C3-742A81FA73A8}"/>
              </a:ext>
            </a:extLst>
          </p:cNvPr>
          <p:cNvSpPr txBox="1"/>
          <p:nvPr/>
        </p:nvSpPr>
        <p:spPr>
          <a:xfrm>
            <a:off x="838200" y="1398905"/>
            <a:ext cx="6177280" cy="1477328"/>
          </a:xfrm>
          <a:prstGeom prst="rect">
            <a:avLst/>
          </a:prstGeom>
          <a:noFill/>
        </p:spPr>
        <p:txBody>
          <a:bodyPr wrap="square">
            <a:spAutoFit/>
          </a:bodyPr>
          <a:lstStyle/>
          <a:p>
            <a:r>
              <a:rPr lang="de-DE" b="1" dirty="0"/>
              <a:t>NAT</a:t>
            </a:r>
            <a:r>
              <a:rPr lang="de-DE" dirty="0"/>
              <a:t> ermöglicht es mehreren Geräten in einem lokalen Netzwerk, eine öffentliche IP-Adresse für den Internetzugang zu teilen, während </a:t>
            </a:r>
            <a:r>
              <a:rPr lang="de-DE" b="1" dirty="0"/>
              <a:t>PAT</a:t>
            </a:r>
            <a:r>
              <a:rPr lang="de-DE" dirty="0"/>
              <a:t> zusätzlich die Zuweisung einzelner Portnummern für jede Sitzung bietet, um den Datenverkehr weiter zu verfeinern.1</a:t>
            </a:r>
          </a:p>
        </p:txBody>
      </p:sp>
      <p:pic>
        <p:nvPicPr>
          <p:cNvPr id="7" name="Grafik 6">
            <a:extLst>
              <a:ext uri="{FF2B5EF4-FFF2-40B4-BE49-F238E27FC236}">
                <a16:creationId xmlns:a16="http://schemas.microsoft.com/office/drawing/2014/main" id="{EC870562-CCC5-C6BF-2342-38036F29A5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013" y="2876233"/>
            <a:ext cx="5106987" cy="3064192"/>
          </a:xfrm>
          <a:prstGeom prst="rect">
            <a:avLst/>
          </a:prstGeom>
        </p:spPr>
      </p:pic>
      <p:pic>
        <p:nvPicPr>
          <p:cNvPr id="9" name="Grafik 8">
            <a:extLst>
              <a:ext uri="{FF2B5EF4-FFF2-40B4-BE49-F238E27FC236}">
                <a16:creationId xmlns:a16="http://schemas.microsoft.com/office/drawing/2014/main" id="{3876C842-E378-26DD-9AF0-337F0861F1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6842" y="2876233"/>
            <a:ext cx="5455597" cy="3188114"/>
          </a:xfrm>
          <a:prstGeom prst="rect">
            <a:avLst/>
          </a:prstGeom>
        </p:spPr>
      </p:pic>
      <p:cxnSp>
        <p:nvCxnSpPr>
          <p:cNvPr id="11" name="Gerade Verbindung mit Pfeil 10">
            <a:extLst>
              <a:ext uri="{FF2B5EF4-FFF2-40B4-BE49-F238E27FC236}">
                <a16:creationId xmlns:a16="http://schemas.microsoft.com/office/drawing/2014/main" id="{87D0520F-C521-564F-3D12-2A463A6E1B65}"/>
              </a:ext>
            </a:extLst>
          </p:cNvPr>
          <p:cNvCxnSpPr/>
          <p:nvPr/>
        </p:nvCxnSpPr>
        <p:spPr>
          <a:xfrm flipH="1">
            <a:off x="838200" y="2804160"/>
            <a:ext cx="11074239" cy="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36867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D49CC76-7F47-3B5D-FB93-BF825050053D}"/>
              </a:ext>
            </a:extLst>
          </p:cNvPr>
          <p:cNvSpPr txBox="1"/>
          <p:nvPr/>
        </p:nvSpPr>
        <p:spPr>
          <a:xfrm>
            <a:off x="564204" y="99910"/>
            <a:ext cx="11099260" cy="707886"/>
          </a:xfrm>
          <a:prstGeom prst="rect">
            <a:avLst/>
          </a:prstGeom>
          <a:noFill/>
        </p:spPr>
        <p:txBody>
          <a:bodyPr wrap="square">
            <a:spAutoFit/>
          </a:bodyPr>
          <a:lstStyle/>
          <a:p>
            <a:r>
              <a:rPr lang="de-DE" sz="4000" kern="100" dirty="0">
                <a:effectLst/>
                <a:latin typeface="Calibri" panose="020F0502020204030204" pitchFamily="34" charset="0"/>
                <a:ea typeface="Calibri" panose="020F0502020204030204" pitchFamily="34" charset="0"/>
                <a:cs typeface="Times New Roman" panose="02020603050405020304" pitchFamily="18" charset="0"/>
              </a:rPr>
              <a:t>IPV4</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2">
            <a:extLst>
              <a:ext uri="{FF2B5EF4-FFF2-40B4-BE49-F238E27FC236}">
                <a16:creationId xmlns:a16="http://schemas.microsoft.com/office/drawing/2014/main" id="{BE1543D6-88B9-6123-0D5B-E49B058C6A6B}"/>
              </a:ext>
            </a:extLst>
          </p:cNvPr>
          <p:cNvSpPr>
            <a:spLocks noChangeArrowheads="1"/>
          </p:cNvSpPr>
          <p:nvPr/>
        </p:nvSpPr>
        <p:spPr bwMode="auto">
          <a:xfrm>
            <a:off x="651753" y="2449023"/>
            <a:ext cx="760766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pic>
        <p:nvPicPr>
          <p:cNvPr id="7" name="Grafik 6">
            <a:extLst>
              <a:ext uri="{FF2B5EF4-FFF2-40B4-BE49-F238E27FC236}">
                <a16:creationId xmlns:a16="http://schemas.microsoft.com/office/drawing/2014/main" id="{EB7538D4-BFD8-47BC-D6F3-4730412D978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4203" y="1198805"/>
            <a:ext cx="10753345" cy="4268140"/>
          </a:xfrm>
          <a:prstGeom prst="rect">
            <a:avLst/>
          </a:prstGeom>
          <a:noFill/>
          <a:ln>
            <a:noFill/>
          </a:ln>
        </p:spPr>
      </p:pic>
      <p:cxnSp>
        <p:nvCxnSpPr>
          <p:cNvPr id="4" name="Gerade Verbindung mit Pfeil 3">
            <a:extLst>
              <a:ext uri="{FF2B5EF4-FFF2-40B4-BE49-F238E27FC236}">
                <a16:creationId xmlns:a16="http://schemas.microsoft.com/office/drawing/2014/main" id="{AE583E64-5A07-E336-071C-BA31349BBDE9}"/>
              </a:ext>
            </a:extLst>
          </p:cNvPr>
          <p:cNvCxnSpPr/>
          <p:nvPr/>
        </p:nvCxnSpPr>
        <p:spPr>
          <a:xfrm>
            <a:off x="2640563" y="2761861"/>
            <a:ext cx="867698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 name="Gerade Verbindung mit Pfeil 5">
            <a:extLst>
              <a:ext uri="{FF2B5EF4-FFF2-40B4-BE49-F238E27FC236}">
                <a16:creationId xmlns:a16="http://schemas.microsoft.com/office/drawing/2014/main" id="{5D8FC4B1-C070-3433-C6DD-93A4DA577B30}"/>
              </a:ext>
            </a:extLst>
          </p:cNvPr>
          <p:cNvCxnSpPr/>
          <p:nvPr/>
        </p:nvCxnSpPr>
        <p:spPr>
          <a:xfrm>
            <a:off x="2640563" y="4257869"/>
            <a:ext cx="867698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Rechteck 7">
            <a:extLst>
              <a:ext uri="{FF2B5EF4-FFF2-40B4-BE49-F238E27FC236}">
                <a16:creationId xmlns:a16="http://schemas.microsoft.com/office/drawing/2014/main" id="{A593B5C3-DA56-68B6-46D4-6CADCF8C9168}"/>
              </a:ext>
            </a:extLst>
          </p:cNvPr>
          <p:cNvSpPr/>
          <p:nvPr/>
        </p:nvSpPr>
        <p:spPr>
          <a:xfrm>
            <a:off x="3564294" y="2024742"/>
            <a:ext cx="2323322" cy="346109"/>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484E631E-E284-264D-2654-36BC455BB6BF}"/>
              </a:ext>
            </a:extLst>
          </p:cNvPr>
          <p:cNvSpPr/>
          <p:nvPr/>
        </p:nvSpPr>
        <p:spPr>
          <a:xfrm>
            <a:off x="3564294" y="3124177"/>
            <a:ext cx="4506686" cy="742681"/>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E3621487-5ADC-BD2F-5F8F-F27930C63AF7}"/>
              </a:ext>
            </a:extLst>
          </p:cNvPr>
          <p:cNvSpPr/>
          <p:nvPr/>
        </p:nvSpPr>
        <p:spPr>
          <a:xfrm>
            <a:off x="3564293" y="4648879"/>
            <a:ext cx="2668555" cy="346109"/>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79877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63A3D0-88AD-7246-C1E4-78AAA6645591}"/>
              </a:ext>
            </a:extLst>
          </p:cNvPr>
          <p:cNvSpPr>
            <a:spLocks noGrp="1"/>
          </p:cNvSpPr>
          <p:nvPr>
            <p:ph type="title"/>
          </p:nvPr>
        </p:nvSpPr>
        <p:spPr/>
        <p:txBody>
          <a:bodyPr/>
          <a:lstStyle/>
          <a:p>
            <a:r>
              <a:rPr lang="de-DE" dirty="0"/>
              <a:t>IPV4 Anzahl Adressen</a:t>
            </a:r>
          </a:p>
        </p:txBody>
      </p:sp>
      <p:pic>
        <p:nvPicPr>
          <p:cNvPr id="5" name="Inhaltsplatzhalter 4">
            <a:extLst>
              <a:ext uri="{FF2B5EF4-FFF2-40B4-BE49-F238E27FC236}">
                <a16:creationId xmlns:a16="http://schemas.microsoft.com/office/drawing/2014/main" id="{825C905B-A27B-3CBA-719C-0CFAE6069F9F}"/>
              </a:ext>
            </a:extLst>
          </p:cNvPr>
          <p:cNvPicPr>
            <a:picLocks noGrp="1" noChangeAspect="1"/>
          </p:cNvPicPr>
          <p:nvPr>
            <p:ph idx="1"/>
          </p:nvPr>
        </p:nvPicPr>
        <p:blipFill>
          <a:blip r:embed="rId2"/>
          <a:stretch>
            <a:fillRect/>
          </a:stretch>
        </p:blipFill>
        <p:spPr>
          <a:xfrm>
            <a:off x="838200" y="2682460"/>
            <a:ext cx="10515600" cy="2637668"/>
          </a:xfrm>
        </p:spPr>
      </p:pic>
    </p:spTree>
    <p:extLst>
      <p:ext uri="{BB962C8B-B14F-4D97-AF65-F5344CB8AC3E}">
        <p14:creationId xmlns:p14="http://schemas.microsoft.com/office/powerpoint/2010/main" val="384145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77ADE-033D-51CC-91AF-DC9B74933133}"/>
            </a:ext>
          </a:extLst>
        </p:cNvPr>
        <p:cNvGrpSpPr/>
        <p:nvPr/>
      </p:nvGrpSpPr>
      <p:grpSpPr>
        <a:xfrm>
          <a:off x="0" y="0"/>
          <a:ext cx="0" cy="0"/>
          <a:chOff x="0" y="0"/>
          <a:chExt cx="0" cy="0"/>
        </a:xfrm>
      </p:grpSpPr>
      <p:sp>
        <p:nvSpPr>
          <p:cNvPr id="3" name="Textfeld 2">
            <a:extLst>
              <a:ext uri="{FF2B5EF4-FFF2-40B4-BE49-F238E27FC236}">
                <a16:creationId xmlns:a16="http://schemas.microsoft.com/office/drawing/2014/main" id="{19CCB198-F9C5-C01A-C3A7-E5DCA350235F}"/>
              </a:ext>
            </a:extLst>
          </p:cNvPr>
          <p:cNvSpPr txBox="1"/>
          <p:nvPr/>
        </p:nvSpPr>
        <p:spPr>
          <a:xfrm>
            <a:off x="564204" y="99910"/>
            <a:ext cx="11099260" cy="707886"/>
          </a:xfrm>
          <a:prstGeom prst="rect">
            <a:avLst/>
          </a:prstGeom>
          <a:noFill/>
        </p:spPr>
        <p:txBody>
          <a:bodyPr wrap="square">
            <a:spAutoFit/>
          </a:bodyPr>
          <a:lstStyle/>
          <a:p>
            <a:r>
              <a:rPr lang="de-DE" sz="4000" kern="100" dirty="0">
                <a:effectLst/>
                <a:latin typeface="Calibri" panose="020F0502020204030204" pitchFamily="34" charset="0"/>
                <a:ea typeface="Calibri" panose="020F0502020204030204" pitchFamily="34" charset="0"/>
                <a:cs typeface="Times New Roman" panose="02020603050405020304" pitchFamily="18" charset="0"/>
              </a:rPr>
              <a:t>Hardware</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2">
            <a:extLst>
              <a:ext uri="{FF2B5EF4-FFF2-40B4-BE49-F238E27FC236}">
                <a16:creationId xmlns:a16="http://schemas.microsoft.com/office/drawing/2014/main" id="{F0B7FFE9-DB65-402F-0E73-C1E8EE5BEE8C}"/>
              </a:ext>
            </a:extLst>
          </p:cNvPr>
          <p:cNvSpPr>
            <a:spLocks noChangeArrowheads="1"/>
          </p:cNvSpPr>
          <p:nvPr/>
        </p:nvSpPr>
        <p:spPr bwMode="auto">
          <a:xfrm>
            <a:off x="651753" y="2449023"/>
            <a:ext cx="760766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pic>
        <p:nvPicPr>
          <p:cNvPr id="8" name="Grafik 7">
            <a:extLst>
              <a:ext uri="{FF2B5EF4-FFF2-40B4-BE49-F238E27FC236}">
                <a16:creationId xmlns:a16="http://schemas.microsoft.com/office/drawing/2014/main" id="{BA79ABC2-C322-7CAA-F4C5-1CC5191B23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66" y="1047924"/>
            <a:ext cx="7869402" cy="3101856"/>
          </a:xfrm>
          <a:prstGeom prst="rect">
            <a:avLst/>
          </a:prstGeom>
        </p:spPr>
      </p:pic>
      <p:pic>
        <p:nvPicPr>
          <p:cNvPr id="1026" name="Picture 2">
            <a:extLst>
              <a:ext uri="{FF2B5EF4-FFF2-40B4-BE49-F238E27FC236}">
                <a16:creationId xmlns:a16="http://schemas.microsoft.com/office/drawing/2014/main" id="{33101D69-616C-97D5-DB67-3B821A38B8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6381" y="3142862"/>
            <a:ext cx="2801030" cy="2801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61838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869B1A-1AB9-EE8D-7AC1-829A438F1381}"/>
              </a:ext>
            </a:extLst>
          </p:cNvPr>
          <p:cNvSpPr>
            <a:spLocks noGrp="1"/>
          </p:cNvSpPr>
          <p:nvPr>
            <p:ph type="title"/>
          </p:nvPr>
        </p:nvSpPr>
        <p:spPr/>
        <p:txBody>
          <a:bodyPr/>
          <a:lstStyle/>
          <a:p>
            <a:r>
              <a:rPr lang="de-DE" dirty="0"/>
              <a:t>IPV4 </a:t>
            </a:r>
            <a:r>
              <a:rPr lang="de-DE" dirty="0" err="1"/>
              <a:t>Konfiguartion</a:t>
            </a:r>
            <a:endParaRPr lang="de-DE" dirty="0"/>
          </a:p>
        </p:txBody>
      </p:sp>
      <p:pic>
        <p:nvPicPr>
          <p:cNvPr id="5" name="Inhaltsplatzhalter 4">
            <a:extLst>
              <a:ext uri="{FF2B5EF4-FFF2-40B4-BE49-F238E27FC236}">
                <a16:creationId xmlns:a16="http://schemas.microsoft.com/office/drawing/2014/main" id="{963139ED-CE47-C224-EE54-2A1B7ED7475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44767" y="755883"/>
            <a:ext cx="4164006" cy="4751372"/>
          </a:xfrm>
        </p:spPr>
      </p:pic>
      <p:sp>
        <p:nvSpPr>
          <p:cNvPr id="6" name="Rechteck 5">
            <a:extLst>
              <a:ext uri="{FF2B5EF4-FFF2-40B4-BE49-F238E27FC236}">
                <a16:creationId xmlns:a16="http://schemas.microsoft.com/office/drawing/2014/main" id="{CDC3B291-E5A3-D397-F4CD-126D10029559}"/>
              </a:ext>
            </a:extLst>
          </p:cNvPr>
          <p:cNvSpPr/>
          <p:nvPr/>
        </p:nvSpPr>
        <p:spPr>
          <a:xfrm>
            <a:off x="7626769" y="2480553"/>
            <a:ext cx="3015291" cy="62257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de-DE" dirty="0">
                <a:solidFill>
                  <a:schemeClr val="tx1"/>
                </a:solidFill>
              </a:rPr>
              <a:t>Minimal </a:t>
            </a:r>
          </a:p>
          <a:p>
            <a:pPr algn="r"/>
            <a:r>
              <a:rPr lang="de-DE" dirty="0">
                <a:solidFill>
                  <a:schemeClr val="tx1"/>
                </a:solidFill>
              </a:rPr>
              <a:t>Informationen</a:t>
            </a:r>
          </a:p>
        </p:txBody>
      </p:sp>
      <p:sp>
        <p:nvSpPr>
          <p:cNvPr id="7" name="Pfeil: nach links 6">
            <a:extLst>
              <a:ext uri="{FF2B5EF4-FFF2-40B4-BE49-F238E27FC236}">
                <a16:creationId xmlns:a16="http://schemas.microsoft.com/office/drawing/2014/main" id="{77C03257-4290-2DE1-C9F3-33BE958DFBF8}"/>
              </a:ext>
            </a:extLst>
          </p:cNvPr>
          <p:cNvSpPr/>
          <p:nvPr/>
        </p:nvSpPr>
        <p:spPr>
          <a:xfrm>
            <a:off x="9041334" y="3920247"/>
            <a:ext cx="2268166" cy="62257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Namensauflösung</a:t>
            </a:r>
          </a:p>
        </p:txBody>
      </p:sp>
      <p:sp>
        <p:nvSpPr>
          <p:cNvPr id="8" name="Pfeil: nach links 7">
            <a:extLst>
              <a:ext uri="{FF2B5EF4-FFF2-40B4-BE49-F238E27FC236}">
                <a16:creationId xmlns:a16="http://schemas.microsoft.com/office/drawing/2014/main" id="{7646F062-00A2-FFEE-9904-5ECBAEC127CF}"/>
              </a:ext>
            </a:extLst>
          </p:cNvPr>
          <p:cNvSpPr/>
          <p:nvPr/>
        </p:nvSpPr>
        <p:spPr>
          <a:xfrm>
            <a:off x="9065724" y="3102298"/>
            <a:ext cx="2219386" cy="62257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„Ausgang“</a:t>
            </a:r>
          </a:p>
        </p:txBody>
      </p:sp>
    </p:spTree>
    <p:extLst>
      <p:ext uri="{BB962C8B-B14F-4D97-AF65-F5344CB8AC3E}">
        <p14:creationId xmlns:p14="http://schemas.microsoft.com/office/powerpoint/2010/main" val="20802444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1C06B9-933B-C4D2-5432-4979E5486043}"/>
              </a:ext>
            </a:extLst>
          </p:cNvPr>
          <p:cNvSpPr>
            <a:spLocks noGrp="1"/>
          </p:cNvSpPr>
          <p:nvPr>
            <p:ph type="title"/>
          </p:nvPr>
        </p:nvSpPr>
        <p:spPr/>
        <p:txBody>
          <a:bodyPr/>
          <a:lstStyle/>
          <a:p>
            <a:r>
              <a:rPr lang="de-DE" dirty="0"/>
              <a:t>IPV4 Beispiel zu Subnetting</a:t>
            </a:r>
          </a:p>
        </p:txBody>
      </p:sp>
      <p:sp>
        <p:nvSpPr>
          <p:cNvPr id="5" name="Textfeld 4">
            <a:extLst>
              <a:ext uri="{FF2B5EF4-FFF2-40B4-BE49-F238E27FC236}">
                <a16:creationId xmlns:a16="http://schemas.microsoft.com/office/drawing/2014/main" id="{0521FD0D-EAA9-5E16-DDAB-3CF709A7F793}"/>
              </a:ext>
            </a:extLst>
          </p:cNvPr>
          <p:cNvSpPr txBox="1"/>
          <p:nvPr/>
        </p:nvSpPr>
        <p:spPr>
          <a:xfrm>
            <a:off x="2018489" y="1469304"/>
            <a:ext cx="9576882" cy="4801314"/>
          </a:xfrm>
          <a:prstGeom prst="rect">
            <a:avLst/>
          </a:prstGeom>
          <a:noFill/>
        </p:spPr>
        <p:txBody>
          <a:bodyPr wrap="square">
            <a:spAutoFit/>
          </a:bodyPr>
          <a:lstStyle/>
          <a:p>
            <a:r>
              <a:rPr lang="de-DE" sz="1800" kern="100" dirty="0">
                <a:effectLst/>
                <a:latin typeface="Calibri" panose="020F0502020204030204" pitchFamily="34" charset="0"/>
                <a:ea typeface="Calibri" panose="020F0502020204030204" pitchFamily="34" charset="0"/>
                <a:cs typeface="Times New Roman" panose="02020603050405020304" pitchFamily="18" charset="0"/>
              </a:rPr>
              <a:t>172.16.x.x		255.255.0.0 = /16	= 11111111.11111111.00000000.00000000</a:t>
            </a:r>
          </a:p>
          <a:p>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de-DE" sz="1800" kern="100" dirty="0">
                <a:effectLst/>
                <a:latin typeface="Calibri" panose="020F0502020204030204" pitchFamily="34" charset="0"/>
                <a:ea typeface="Calibri" panose="020F0502020204030204" pitchFamily="34" charset="0"/>
                <a:cs typeface="Times New Roman" panose="02020603050405020304" pitchFamily="18" charset="0"/>
              </a:rPr>
              <a:t>Wir brauchen 20 Teilnetze = Filialen</a:t>
            </a:r>
          </a:p>
          <a:p>
            <a:r>
              <a:rPr lang="de-DE" sz="1800" kern="100" dirty="0">
                <a:effectLst/>
                <a:latin typeface="Calibri" panose="020F0502020204030204" pitchFamily="34" charset="0"/>
                <a:ea typeface="Calibri" panose="020F0502020204030204" pitchFamily="34" charset="0"/>
                <a:cs typeface="Times New Roman" panose="02020603050405020304" pitchFamily="18" charset="0"/>
              </a:rPr>
              <a:t>20 TN =&gt; 	2er Folge =&gt; 32</a:t>
            </a:r>
          </a:p>
          <a:p>
            <a:r>
              <a:rPr lang="de-DE" sz="1800" kern="100" dirty="0">
                <a:effectLst/>
                <a:latin typeface="Calibri" panose="020F0502020204030204" pitchFamily="34" charset="0"/>
                <a:ea typeface="Calibri" panose="020F0502020204030204" pitchFamily="34" charset="0"/>
                <a:cs typeface="Times New Roman" panose="02020603050405020304" pitchFamily="18" charset="0"/>
              </a:rPr>
              <a:t>256 : 32 = 8				</a:t>
            </a:r>
          </a:p>
          <a:p>
            <a:r>
              <a:rPr lang="de-DE" sz="1800" kern="100" dirty="0">
                <a:effectLst/>
                <a:latin typeface="Calibri" panose="020F0502020204030204" pitchFamily="34" charset="0"/>
                <a:ea typeface="Calibri" panose="020F0502020204030204" pitchFamily="34" charset="0"/>
                <a:cs typeface="Times New Roman" panose="02020603050405020304" pitchFamily="18" charset="0"/>
              </a:rPr>
              <a:t>256 – 8 = 248		255.255.248.0=/21	=11111111.11111111.	</a:t>
            </a:r>
            <a:r>
              <a:rPr lang="de-DE" sz="18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11111</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000.00000000</a:t>
            </a:r>
          </a:p>
          <a:p>
            <a:r>
              <a:rPr lang="de-DE" kern="100" dirty="0">
                <a:latin typeface="Calibri" panose="020F0502020204030204" pitchFamily="34" charset="0"/>
                <a:ea typeface="Calibri" panose="020F0502020204030204" pitchFamily="34" charset="0"/>
                <a:cs typeface="Times New Roman" panose="02020603050405020304" pitchFamily="18" charset="0"/>
              </a:rPr>
              <a:t>5TN:</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800" kern="100" dirty="0">
                <a:effectLst/>
                <a:latin typeface="Calibri" panose="020F0502020204030204" pitchFamily="34" charset="0"/>
                <a:ea typeface="Calibri" panose="020F0502020204030204" pitchFamily="34" charset="0"/>
                <a:cs typeface="Times New Roman" panose="02020603050405020304" pitchFamily="18" charset="0"/>
              </a:rPr>
              <a:t>5 * 8 = 40		172.16.40.1		=172.16.			</a:t>
            </a:r>
            <a:r>
              <a:rPr lang="de-DE" sz="18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00101</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000.1</a:t>
            </a:r>
          </a:p>
          <a:p>
            <a:r>
              <a:rPr lang="de-DE" sz="1800" kern="100" dirty="0">
                <a:effectLst/>
                <a:latin typeface="Calibri" panose="020F0502020204030204" pitchFamily="34" charset="0"/>
                <a:ea typeface="Calibri" panose="020F0502020204030204" pitchFamily="34" charset="0"/>
                <a:cs typeface="Times New Roman" panose="02020603050405020304" pitchFamily="18" charset="0"/>
              </a:rPr>
              <a:t>6 * 8 = 48 – 1 = 47	172.16.47.254		=172.16.			</a:t>
            </a:r>
            <a:r>
              <a:rPr lang="de-DE" sz="18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00101</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111.254</a:t>
            </a:r>
          </a:p>
          <a:p>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172.16.40.0	Netzadresse</a:t>
            </a:r>
          </a:p>
          <a:p>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172.16.47.255	Broadcast Adresse</a:t>
            </a:r>
          </a:p>
          <a:p>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de-DE" kern="100" dirty="0">
                <a:latin typeface="Calibri" panose="020F0502020204030204" pitchFamily="34" charset="0"/>
                <a:ea typeface="Calibri" panose="020F0502020204030204" pitchFamily="34" charset="0"/>
                <a:cs typeface="Times New Roman" panose="02020603050405020304" pitchFamily="18" charset="0"/>
              </a:rPr>
              <a:t>7TN:</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800" kern="100" dirty="0">
                <a:effectLst/>
                <a:latin typeface="Calibri" panose="020F0502020204030204" pitchFamily="34" charset="0"/>
                <a:ea typeface="Calibri" panose="020F0502020204030204" pitchFamily="34" charset="0"/>
                <a:cs typeface="Times New Roman" panose="02020603050405020304" pitchFamily="18" charset="0"/>
              </a:rPr>
              <a:t>7 * 8 = 56		172.16.56.1		=172.16.			</a:t>
            </a:r>
            <a:r>
              <a:rPr lang="de-DE" sz="18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00111</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000.1</a:t>
            </a:r>
          </a:p>
          <a:p>
            <a:r>
              <a:rPr lang="de-DE" sz="1800" kern="100" dirty="0">
                <a:effectLst/>
                <a:latin typeface="Calibri" panose="020F0502020204030204" pitchFamily="34" charset="0"/>
                <a:ea typeface="Calibri" panose="020F0502020204030204" pitchFamily="34" charset="0"/>
                <a:cs typeface="Times New Roman" panose="02020603050405020304" pitchFamily="18" charset="0"/>
              </a:rPr>
              <a:t>8 * 8 = 64 – 1 = 63	172.16.63.254		=172.16.			</a:t>
            </a:r>
            <a:r>
              <a:rPr lang="de-DE" sz="18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00111</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111.254</a:t>
            </a:r>
          </a:p>
          <a:p>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172.16.56.0	Netzadresse</a:t>
            </a:r>
          </a:p>
          <a:p>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172.16.63.255	Broadcast Adresse</a:t>
            </a:r>
          </a:p>
        </p:txBody>
      </p:sp>
    </p:spTree>
    <p:extLst>
      <p:ext uri="{BB962C8B-B14F-4D97-AF65-F5344CB8AC3E}">
        <p14:creationId xmlns:p14="http://schemas.microsoft.com/office/powerpoint/2010/main" val="10755575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A7830B-4BA7-49B6-6BFD-C529FF904E3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28A4932-4FD9-0596-B28E-DA233C9C15C4}"/>
              </a:ext>
            </a:extLst>
          </p:cNvPr>
          <p:cNvSpPr>
            <a:spLocks noGrp="1"/>
          </p:cNvSpPr>
          <p:nvPr>
            <p:ph type="title"/>
          </p:nvPr>
        </p:nvSpPr>
        <p:spPr/>
        <p:txBody>
          <a:bodyPr/>
          <a:lstStyle/>
          <a:p>
            <a:r>
              <a:rPr lang="de-DE" dirty="0"/>
              <a:t>IPV4 Berechnen in der Prüfung</a:t>
            </a:r>
          </a:p>
        </p:txBody>
      </p:sp>
      <p:pic>
        <p:nvPicPr>
          <p:cNvPr id="9" name="Grafik 8">
            <a:extLst>
              <a:ext uri="{FF2B5EF4-FFF2-40B4-BE49-F238E27FC236}">
                <a16:creationId xmlns:a16="http://schemas.microsoft.com/office/drawing/2014/main" id="{959C5950-EE31-C69E-C810-6C410EDB30D4}"/>
              </a:ext>
            </a:extLst>
          </p:cNvPr>
          <p:cNvPicPr>
            <a:picLocks noChangeAspect="1"/>
          </p:cNvPicPr>
          <p:nvPr/>
        </p:nvPicPr>
        <p:blipFill>
          <a:blip r:embed="rId2"/>
          <a:stretch>
            <a:fillRect/>
          </a:stretch>
        </p:blipFill>
        <p:spPr>
          <a:xfrm>
            <a:off x="1922810" y="1282304"/>
            <a:ext cx="8714948" cy="4962854"/>
          </a:xfrm>
          <a:prstGeom prst="rect">
            <a:avLst/>
          </a:prstGeom>
        </p:spPr>
      </p:pic>
    </p:spTree>
    <p:extLst>
      <p:ext uri="{BB962C8B-B14F-4D97-AF65-F5344CB8AC3E}">
        <p14:creationId xmlns:p14="http://schemas.microsoft.com/office/powerpoint/2010/main" val="15261912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A7830B-4BA7-49B6-6BFD-C529FF904E3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28A4932-4FD9-0596-B28E-DA233C9C15C4}"/>
              </a:ext>
            </a:extLst>
          </p:cNvPr>
          <p:cNvSpPr>
            <a:spLocks noGrp="1"/>
          </p:cNvSpPr>
          <p:nvPr>
            <p:ph type="title"/>
          </p:nvPr>
        </p:nvSpPr>
        <p:spPr/>
        <p:txBody>
          <a:bodyPr/>
          <a:lstStyle/>
          <a:p>
            <a:r>
              <a:rPr lang="de-DE" dirty="0"/>
              <a:t>IPV4 Berechnen in der Prüfung</a:t>
            </a:r>
          </a:p>
        </p:txBody>
      </p:sp>
      <p:sp>
        <p:nvSpPr>
          <p:cNvPr id="3" name="Textfeld 2">
            <a:extLst>
              <a:ext uri="{FF2B5EF4-FFF2-40B4-BE49-F238E27FC236}">
                <a16:creationId xmlns:a16="http://schemas.microsoft.com/office/drawing/2014/main" id="{B32D4E96-759C-74C8-2BD3-5D2834830AC8}"/>
              </a:ext>
            </a:extLst>
          </p:cNvPr>
          <p:cNvSpPr txBox="1"/>
          <p:nvPr/>
        </p:nvSpPr>
        <p:spPr>
          <a:xfrm>
            <a:off x="942392" y="1483567"/>
            <a:ext cx="10907486" cy="1477328"/>
          </a:xfrm>
          <a:prstGeom prst="rect">
            <a:avLst/>
          </a:prstGeom>
          <a:noFill/>
        </p:spPr>
        <p:txBody>
          <a:bodyPr wrap="square" rtlCol="0">
            <a:spAutoFit/>
          </a:bodyPr>
          <a:lstStyle/>
          <a:p>
            <a:r>
              <a:rPr lang="de-DE" dirty="0"/>
              <a:t>Sie bekommen folgende Information: 148.11.25.8</a:t>
            </a:r>
          </a:p>
          <a:p>
            <a:endParaRPr lang="de-DE" dirty="0"/>
          </a:p>
          <a:p>
            <a:r>
              <a:rPr lang="de-DE" dirty="0"/>
              <a:t>Dann zuerst die „normale“ Subnetzmaske aufschreiben:	255.255.0.0	= 8.8.0.0</a:t>
            </a:r>
          </a:p>
          <a:p>
            <a:endParaRPr lang="de-DE" dirty="0"/>
          </a:p>
          <a:p>
            <a:r>
              <a:rPr lang="de-DE" dirty="0"/>
              <a:t>Die Subnetzmaske, welche man </a:t>
            </a:r>
            <a:r>
              <a:rPr lang="de-DE"/>
              <a:t>Ihnen mitteilte:		255.255.248.0	=8.8.5.0</a:t>
            </a:r>
            <a:endParaRPr lang="de-DE" dirty="0"/>
          </a:p>
        </p:txBody>
      </p:sp>
    </p:spTree>
    <p:extLst>
      <p:ext uri="{BB962C8B-B14F-4D97-AF65-F5344CB8AC3E}">
        <p14:creationId xmlns:p14="http://schemas.microsoft.com/office/powerpoint/2010/main" val="2126546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7C18EF-87F4-D1D3-2230-A895907D1750}"/>
              </a:ext>
            </a:extLst>
          </p:cNvPr>
          <p:cNvSpPr>
            <a:spLocks noGrp="1"/>
          </p:cNvSpPr>
          <p:nvPr>
            <p:ph type="title"/>
          </p:nvPr>
        </p:nvSpPr>
        <p:spPr>
          <a:xfrm>
            <a:off x="838200" y="365125"/>
            <a:ext cx="10515600" cy="986155"/>
          </a:xfrm>
        </p:spPr>
        <p:txBody>
          <a:bodyPr/>
          <a:lstStyle/>
          <a:p>
            <a:r>
              <a:rPr lang="de-DE" dirty="0"/>
              <a:t>Private IP Adressen RFC 1918</a:t>
            </a:r>
          </a:p>
        </p:txBody>
      </p:sp>
      <p:sp>
        <p:nvSpPr>
          <p:cNvPr id="3" name="Inhaltsplatzhalter 2">
            <a:extLst>
              <a:ext uri="{FF2B5EF4-FFF2-40B4-BE49-F238E27FC236}">
                <a16:creationId xmlns:a16="http://schemas.microsoft.com/office/drawing/2014/main" id="{E9A83A0D-FFE4-F442-5802-8C7B8B841416}"/>
              </a:ext>
            </a:extLst>
          </p:cNvPr>
          <p:cNvSpPr>
            <a:spLocks noGrp="1"/>
          </p:cNvSpPr>
          <p:nvPr>
            <p:ph idx="1"/>
          </p:nvPr>
        </p:nvSpPr>
        <p:spPr>
          <a:xfrm>
            <a:off x="880429" y="1253331"/>
            <a:ext cx="10515600" cy="4351338"/>
          </a:xfrm>
        </p:spPr>
        <p:txBody>
          <a:bodyPr>
            <a:normAutofit/>
          </a:bodyPr>
          <a:lstStyle/>
          <a:p>
            <a:pPr>
              <a:buNone/>
            </a:pPr>
            <a:r>
              <a:rPr lang="de-DE" sz="2000" dirty="0"/>
              <a:t>Bei den privaten IP-Adressen gemäß RFC 1918, auch nicht </a:t>
            </a:r>
            <a:r>
              <a:rPr lang="de-DE" sz="2000" dirty="0" err="1"/>
              <a:t>routbare</a:t>
            </a:r>
            <a:r>
              <a:rPr lang="de-DE" sz="2000" dirty="0"/>
              <a:t> IP-Adressen genannt, handelt es sich um eine Reihe von IP-Adressbereichen, die für die Verwendung in privaten Netzwerken reserviert sind. Diese Adressen dürfen nicht im öffentlichen Internet verwendet werden. Der Grund für diese Einschränkung besteht darin, Konflikte und Routing-Probleme zu verhindern, die auftreten könnten, wenn diese privaten Adressen öffentlich verwendet würden.</a:t>
            </a:r>
          </a:p>
          <a:p>
            <a:pPr>
              <a:buNone/>
            </a:pPr>
            <a:r>
              <a:rPr lang="de-DE" sz="2000" dirty="0"/>
              <a:t>Die in RFC 1918 definierten privaten IP-Adressbereiche lauten wie folgt:</a:t>
            </a:r>
          </a:p>
          <a:p>
            <a:r>
              <a:rPr lang="de-DE" sz="2000" dirty="0"/>
              <a:t>– 10.0.0.0 bis 10.255.255.255 (10.0.0.0/8)</a:t>
            </a:r>
            <a:br>
              <a:rPr lang="de-DE" sz="2000" dirty="0"/>
            </a:br>
            <a:r>
              <a:rPr lang="de-DE" sz="2000" dirty="0"/>
              <a:t>– 172.16.0.0 bis 172.31.255.255 (172.16.0.0/12)</a:t>
            </a:r>
            <a:br>
              <a:rPr lang="de-DE" sz="2000" dirty="0"/>
            </a:br>
            <a:r>
              <a:rPr lang="de-DE" sz="2000" dirty="0"/>
              <a:t>– 192.168.0.0 bis 192.168.255.255 (192.168.0.0/16)</a:t>
            </a:r>
          </a:p>
          <a:p>
            <a:endParaRPr lang="de-DE" dirty="0"/>
          </a:p>
        </p:txBody>
      </p:sp>
      <p:pic>
        <p:nvPicPr>
          <p:cNvPr id="5" name="Grafik 4">
            <a:extLst>
              <a:ext uri="{FF2B5EF4-FFF2-40B4-BE49-F238E27FC236}">
                <a16:creationId xmlns:a16="http://schemas.microsoft.com/office/drawing/2014/main" id="{F8430A03-F698-C917-C5AF-5C31F2B2BE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6401" y="3462714"/>
            <a:ext cx="5222240" cy="1619801"/>
          </a:xfrm>
          <a:prstGeom prst="rect">
            <a:avLst/>
          </a:prstGeom>
        </p:spPr>
      </p:pic>
      <p:pic>
        <p:nvPicPr>
          <p:cNvPr id="7" name="Grafik 6">
            <a:extLst>
              <a:ext uri="{FF2B5EF4-FFF2-40B4-BE49-F238E27FC236}">
                <a16:creationId xmlns:a16="http://schemas.microsoft.com/office/drawing/2014/main" id="{F7624A0F-E0AA-973C-6B23-C1094B694B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428" y="4868448"/>
            <a:ext cx="5875973" cy="1308515"/>
          </a:xfrm>
          <a:prstGeom prst="rect">
            <a:avLst/>
          </a:prstGeom>
        </p:spPr>
      </p:pic>
    </p:spTree>
    <p:extLst>
      <p:ext uri="{BB962C8B-B14F-4D97-AF65-F5344CB8AC3E}">
        <p14:creationId xmlns:p14="http://schemas.microsoft.com/office/powerpoint/2010/main" val="22797733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D49CC76-7F47-3B5D-FB93-BF825050053D}"/>
              </a:ext>
            </a:extLst>
          </p:cNvPr>
          <p:cNvSpPr txBox="1"/>
          <p:nvPr/>
        </p:nvSpPr>
        <p:spPr>
          <a:xfrm>
            <a:off x="564204" y="99910"/>
            <a:ext cx="11099260" cy="707886"/>
          </a:xfrm>
          <a:prstGeom prst="rect">
            <a:avLst/>
          </a:prstGeom>
          <a:noFill/>
        </p:spPr>
        <p:txBody>
          <a:bodyPr wrap="square">
            <a:spAutoFit/>
          </a:bodyPr>
          <a:lstStyle/>
          <a:p>
            <a:r>
              <a:rPr lang="de-DE" sz="4000" kern="100" dirty="0">
                <a:effectLst/>
                <a:latin typeface="Calibri" panose="020F0502020204030204" pitchFamily="34" charset="0"/>
                <a:ea typeface="Calibri" panose="020F0502020204030204" pitchFamily="34" charset="0"/>
                <a:cs typeface="Times New Roman" panose="02020603050405020304" pitchFamily="18" charset="0"/>
              </a:rPr>
              <a:t>IPV6 -1-</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2">
            <a:extLst>
              <a:ext uri="{FF2B5EF4-FFF2-40B4-BE49-F238E27FC236}">
                <a16:creationId xmlns:a16="http://schemas.microsoft.com/office/drawing/2014/main" id="{BE1543D6-88B9-6123-0D5B-E49B058C6A6B}"/>
              </a:ext>
            </a:extLst>
          </p:cNvPr>
          <p:cNvSpPr>
            <a:spLocks noChangeArrowheads="1"/>
          </p:cNvSpPr>
          <p:nvPr/>
        </p:nvSpPr>
        <p:spPr bwMode="auto">
          <a:xfrm>
            <a:off x="651753" y="2449023"/>
            <a:ext cx="760766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pic>
        <p:nvPicPr>
          <p:cNvPr id="4" name="Grafik 3">
            <a:extLst>
              <a:ext uri="{FF2B5EF4-FFF2-40B4-BE49-F238E27FC236}">
                <a16:creationId xmlns:a16="http://schemas.microsoft.com/office/drawing/2014/main" id="{174180FE-C10E-E58A-EA51-B5607BA6A54F}"/>
              </a:ext>
            </a:extLst>
          </p:cNvPr>
          <p:cNvPicPr>
            <a:picLocks noChangeAspect="1"/>
          </p:cNvPicPr>
          <p:nvPr/>
        </p:nvPicPr>
        <p:blipFill>
          <a:blip r:embed="rId2"/>
          <a:stretch>
            <a:fillRect/>
          </a:stretch>
        </p:blipFill>
        <p:spPr>
          <a:xfrm>
            <a:off x="605451" y="899131"/>
            <a:ext cx="5148403" cy="3099783"/>
          </a:xfrm>
          <a:prstGeom prst="rect">
            <a:avLst/>
          </a:prstGeom>
          <a:ln>
            <a:solidFill>
              <a:schemeClr val="tx1"/>
            </a:solidFill>
          </a:ln>
        </p:spPr>
      </p:pic>
      <p:pic>
        <p:nvPicPr>
          <p:cNvPr id="8" name="Grafik 7">
            <a:extLst>
              <a:ext uri="{FF2B5EF4-FFF2-40B4-BE49-F238E27FC236}">
                <a16:creationId xmlns:a16="http://schemas.microsoft.com/office/drawing/2014/main" id="{DBE90464-B9AB-38CF-C8D3-2358A6552449}"/>
              </a:ext>
            </a:extLst>
          </p:cNvPr>
          <p:cNvPicPr>
            <a:picLocks noChangeAspect="1"/>
          </p:cNvPicPr>
          <p:nvPr/>
        </p:nvPicPr>
        <p:blipFill>
          <a:blip r:embed="rId3"/>
          <a:stretch>
            <a:fillRect/>
          </a:stretch>
        </p:blipFill>
        <p:spPr>
          <a:xfrm>
            <a:off x="5753854" y="2332653"/>
            <a:ext cx="6322185" cy="3860555"/>
          </a:xfrm>
          <a:prstGeom prst="rect">
            <a:avLst/>
          </a:prstGeom>
          <a:ln>
            <a:solidFill>
              <a:schemeClr val="tx1"/>
            </a:solidFill>
          </a:ln>
        </p:spPr>
      </p:pic>
      <p:sp>
        <p:nvSpPr>
          <p:cNvPr id="6" name="Textfeld 5">
            <a:extLst>
              <a:ext uri="{FF2B5EF4-FFF2-40B4-BE49-F238E27FC236}">
                <a16:creationId xmlns:a16="http://schemas.microsoft.com/office/drawing/2014/main" id="{7968304E-31BA-1BBD-1549-393D41A1492A}"/>
              </a:ext>
            </a:extLst>
          </p:cNvPr>
          <p:cNvSpPr txBox="1"/>
          <p:nvPr/>
        </p:nvSpPr>
        <p:spPr>
          <a:xfrm>
            <a:off x="564204" y="5548806"/>
            <a:ext cx="6176864" cy="923330"/>
          </a:xfrm>
          <a:prstGeom prst="rect">
            <a:avLst/>
          </a:prstGeom>
          <a:noFill/>
        </p:spPr>
        <p:txBody>
          <a:bodyPr wrap="square">
            <a:spAutoFit/>
          </a:bodyPr>
          <a:lstStyle/>
          <a:p>
            <a:r>
              <a:rPr lang="de-DE" dirty="0"/>
              <a:t>Entnommen aus</a:t>
            </a:r>
            <a:br>
              <a:rPr lang="de-DE" dirty="0"/>
            </a:br>
            <a:r>
              <a:rPr lang="de-DE" dirty="0">
                <a:hlinkClick r:id="rId4"/>
              </a:rPr>
              <a:t>https://de.wikipedia.org/wiki/IPv6</a:t>
            </a:r>
            <a:endParaRPr lang="de-DE" dirty="0"/>
          </a:p>
          <a:p>
            <a:endParaRPr lang="de-DE" dirty="0"/>
          </a:p>
        </p:txBody>
      </p:sp>
    </p:spTree>
    <p:extLst>
      <p:ext uri="{BB962C8B-B14F-4D97-AF65-F5344CB8AC3E}">
        <p14:creationId xmlns:p14="http://schemas.microsoft.com/office/powerpoint/2010/main" val="493892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D49CC76-7F47-3B5D-FB93-BF825050053D}"/>
              </a:ext>
            </a:extLst>
          </p:cNvPr>
          <p:cNvSpPr txBox="1"/>
          <p:nvPr/>
        </p:nvSpPr>
        <p:spPr>
          <a:xfrm>
            <a:off x="564204" y="99910"/>
            <a:ext cx="11099260" cy="707886"/>
          </a:xfrm>
          <a:prstGeom prst="rect">
            <a:avLst/>
          </a:prstGeom>
          <a:noFill/>
        </p:spPr>
        <p:txBody>
          <a:bodyPr wrap="square">
            <a:spAutoFit/>
          </a:bodyPr>
          <a:lstStyle/>
          <a:p>
            <a:r>
              <a:rPr lang="de-DE" sz="4000" kern="100" dirty="0">
                <a:effectLst/>
                <a:latin typeface="Calibri" panose="020F0502020204030204" pitchFamily="34" charset="0"/>
                <a:ea typeface="Calibri" panose="020F0502020204030204" pitchFamily="34" charset="0"/>
                <a:cs typeface="Times New Roman" panose="02020603050405020304" pitchFamily="18" charset="0"/>
              </a:rPr>
              <a:t>IPV6 -2-</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2">
            <a:extLst>
              <a:ext uri="{FF2B5EF4-FFF2-40B4-BE49-F238E27FC236}">
                <a16:creationId xmlns:a16="http://schemas.microsoft.com/office/drawing/2014/main" id="{BE1543D6-88B9-6123-0D5B-E49B058C6A6B}"/>
              </a:ext>
            </a:extLst>
          </p:cNvPr>
          <p:cNvSpPr>
            <a:spLocks noChangeArrowheads="1"/>
          </p:cNvSpPr>
          <p:nvPr/>
        </p:nvSpPr>
        <p:spPr bwMode="auto">
          <a:xfrm>
            <a:off x="651753" y="2449023"/>
            <a:ext cx="760766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pic>
        <p:nvPicPr>
          <p:cNvPr id="6" name="Grafik 5">
            <a:extLst>
              <a:ext uri="{FF2B5EF4-FFF2-40B4-BE49-F238E27FC236}">
                <a16:creationId xmlns:a16="http://schemas.microsoft.com/office/drawing/2014/main" id="{BFBC8089-C0E7-D6B3-D0A2-CAA5CA296327}"/>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004457" y="341848"/>
            <a:ext cx="8861954" cy="5984365"/>
          </a:xfrm>
          <a:prstGeom prst="rect">
            <a:avLst/>
          </a:prstGeom>
        </p:spPr>
      </p:pic>
      <p:sp>
        <p:nvSpPr>
          <p:cNvPr id="2" name="Textfeld 1">
            <a:extLst>
              <a:ext uri="{FF2B5EF4-FFF2-40B4-BE49-F238E27FC236}">
                <a16:creationId xmlns:a16="http://schemas.microsoft.com/office/drawing/2014/main" id="{E5100DE7-0016-1088-AC28-23436AD555B4}"/>
              </a:ext>
            </a:extLst>
          </p:cNvPr>
          <p:cNvSpPr txBox="1"/>
          <p:nvPr/>
        </p:nvSpPr>
        <p:spPr>
          <a:xfrm>
            <a:off x="564204" y="5548806"/>
            <a:ext cx="6176864" cy="815608"/>
          </a:xfrm>
          <a:prstGeom prst="rect">
            <a:avLst/>
          </a:prstGeom>
          <a:noFill/>
        </p:spPr>
        <p:txBody>
          <a:bodyPr wrap="square">
            <a:spAutoFit/>
          </a:bodyPr>
          <a:lstStyle/>
          <a:p>
            <a:r>
              <a:rPr lang="de-DE" dirty="0"/>
              <a:t>Entnommen aus</a:t>
            </a:r>
            <a:br>
              <a:rPr lang="de-DE" dirty="0"/>
            </a:br>
            <a:r>
              <a:rPr lang="de-DE" sz="1100" dirty="0">
                <a:hlinkClick r:id="rId3"/>
              </a:rPr>
              <a:t>https://de.wikipedia.org/wiki/IPv6</a:t>
            </a:r>
            <a:endParaRPr lang="de-DE" dirty="0"/>
          </a:p>
          <a:p>
            <a:endParaRPr lang="de-DE" dirty="0"/>
          </a:p>
        </p:txBody>
      </p:sp>
    </p:spTree>
    <p:extLst>
      <p:ext uri="{BB962C8B-B14F-4D97-AF65-F5344CB8AC3E}">
        <p14:creationId xmlns:p14="http://schemas.microsoft.com/office/powerpoint/2010/main" val="3278306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D49CC76-7F47-3B5D-FB93-BF825050053D}"/>
              </a:ext>
            </a:extLst>
          </p:cNvPr>
          <p:cNvSpPr txBox="1"/>
          <p:nvPr/>
        </p:nvSpPr>
        <p:spPr>
          <a:xfrm>
            <a:off x="564204" y="99910"/>
            <a:ext cx="11099260" cy="707886"/>
          </a:xfrm>
          <a:prstGeom prst="rect">
            <a:avLst/>
          </a:prstGeom>
          <a:noFill/>
        </p:spPr>
        <p:txBody>
          <a:bodyPr wrap="square">
            <a:spAutoFit/>
          </a:bodyPr>
          <a:lstStyle/>
          <a:p>
            <a:r>
              <a:rPr lang="de-DE" sz="4000" kern="100" dirty="0">
                <a:effectLst/>
                <a:latin typeface="Calibri" panose="020F0502020204030204" pitchFamily="34" charset="0"/>
                <a:ea typeface="Calibri" panose="020F0502020204030204" pitchFamily="34" charset="0"/>
                <a:cs typeface="Times New Roman" panose="02020603050405020304" pitchFamily="18" charset="0"/>
              </a:rPr>
              <a:t>IPV6 -3-</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2">
            <a:extLst>
              <a:ext uri="{FF2B5EF4-FFF2-40B4-BE49-F238E27FC236}">
                <a16:creationId xmlns:a16="http://schemas.microsoft.com/office/drawing/2014/main" id="{BE1543D6-88B9-6123-0D5B-E49B058C6A6B}"/>
              </a:ext>
            </a:extLst>
          </p:cNvPr>
          <p:cNvSpPr>
            <a:spLocks noChangeArrowheads="1"/>
          </p:cNvSpPr>
          <p:nvPr/>
        </p:nvSpPr>
        <p:spPr bwMode="auto">
          <a:xfrm>
            <a:off x="651753" y="2449023"/>
            <a:ext cx="760766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pic>
        <p:nvPicPr>
          <p:cNvPr id="4" name="Grafik 3">
            <a:extLst>
              <a:ext uri="{FF2B5EF4-FFF2-40B4-BE49-F238E27FC236}">
                <a16:creationId xmlns:a16="http://schemas.microsoft.com/office/drawing/2014/main" id="{24251A09-6364-C267-87BA-99C603F3F322}"/>
              </a:ext>
            </a:extLst>
          </p:cNvPr>
          <p:cNvPicPr>
            <a:picLocks noChangeAspect="1"/>
          </p:cNvPicPr>
          <p:nvPr/>
        </p:nvPicPr>
        <p:blipFill>
          <a:blip r:embed="rId2"/>
          <a:stretch>
            <a:fillRect/>
          </a:stretch>
        </p:blipFill>
        <p:spPr>
          <a:xfrm>
            <a:off x="1261449" y="1482133"/>
            <a:ext cx="9974954" cy="2469645"/>
          </a:xfrm>
          <a:prstGeom prst="rect">
            <a:avLst/>
          </a:prstGeom>
        </p:spPr>
      </p:pic>
      <p:sp>
        <p:nvSpPr>
          <p:cNvPr id="2" name="Textfeld 1">
            <a:extLst>
              <a:ext uri="{FF2B5EF4-FFF2-40B4-BE49-F238E27FC236}">
                <a16:creationId xmlns:a16="http://schemas.microsoft.com/office/drawing/2014/main" id="{631D0429-E530-6119-3FDA-0770B4EA786C}"/>
              </a:ext>
            </a:extLst>
          </p:cNvPr>
          <p:cNvSpPr txBox="1"/>
          <p:nvPr/>
        </p:nvSpPr>
        <p:spPr>
          <a:xfrm>
            <a:off x="564204" y="5548806"/>
            <a:ext cx="6176864" cy="815608"/>
          </a:xfrm>
          <a:prstGeom prst="rect">
            <a:avLst/>
          </a:prstGeom>
          <a:noFill/>
        </p:spPr>
        <p:txBody>
          <a:bodyPr wrap="square">
            <a:spAutoFit/>
          </a:bodyPr>
          <a:lstStyle/>
          <a:p>
            <a:r>
              <a:rPr lang="de-DE" dirty="0"/>
              <a:t>Angelehnt an</a:t>
            </a:r>
            <a:br>
              <a:rPr lang="de-DE" dirty="0"/>
            </a:br>
            <a:r>
              <a:rPr lang="de-DE" sz="1100" dirty="0">
                <a:hlinkClick r:id="rId3"/>
              </a:rPr>
              <a:t>https://de.wikipedia.org/wiki/IPv6</a:t>
            </a:r>
            <a:endParaRPr lang="de-DE" dirty="0"/>
          </a:p>
          <a:p>
            <a:endParaRPr lang="de-DE" dirty="0"/>
          </a:p>
        </p:txBody>
      </p:sp>
    </p:spTree>
    <p:extLst>
      <p:ext uri="{BB962C8B-B14F-4D97-AF65-F5344CB8AC3E}">
        <p14:creationId xmlns:p14="http://schemas.microsoft.com/office/powerpoint/2010/main" val="3603908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66C818-4463-A6AA-8F41-4305E4B67FB0}"/>
              </a:ext>
            </a:extLst>
          </p:cNvPr>
          <p:cNvSpPr>
            <a:spLocks noGrp="1"/>
          </p:cNvSpPr>
          <p:nvPr>
            <p:ph type="title"/>
          </p:nvPr>
        </p:nvSpPr>
        <p:spPr/>
        <p:txBody>
          <a:bodyPr/>
          <a:lstStyle/>
          <a:p>
            <a:r>
              <a:rPr lang="de-DE" dirty="0"/>
              <a:t>IPV6 - SLAAC</a:t>
            </a:r>
          </a:p>
        </p:txBody>
      </p:sp>
      <p:pic>
        <p:nvPicPr>
          <p:cNvPr id="5" name="Inhaltsplatzhalter 4" descr="Ein Bild, das Text, Screenshot, Schrift, Diagramm enthält.&#10;&#10;KI-generierte Inhalte können fehlerhaft sein.">
            <a:extLst>
              <a:ext uri="{FF2B5EF4-FFF2-40B4-BE49-F238E27FC236}">
                <a16:creationId xmlns:a16="http://schemas.microsoft.com/office/drawing/2014/main" id="{FEE411DB-9996-1EB1-64D6-94D9C964C37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66968" y="542925"/>
            <a:ext cx="5783046" cy="2354247"/>
          </a:xfrm>
        </p:spPr>
      </p:pic>
      <p:sp>
        <p:nvSpPr>
          <p:cNvPr id="6" name="Textfeld 5">
            <a:extLst>
              <a:ext uri="{FF2B5EF4-FFF2-40B4-BE49-F238E27FC236}">
                <a16:creationId xmlns:a16="http://schemas.microsoft.com/office/drawing/2014/main" id="{F24ED0FA-9334-D045-53D3-174FB6428024}"/>
              </a:ext>
            </a:extLst>
          </p:cNvPr>
          <p:cNvSpPr txBox="1"/>
          <p:nvPr/>
        </p:nvSpPr>
        <p:spPr>
          <a:xfrm>
            <a:off x="948813" y="2897173"/>
            <a:ext cx="10137058" cy="3279616"/>
          </a:xfrm>
          <a:prstGeom prst="rect">
            <a:avLst/>
          </a:prstGeom>
          <a:noFill/>
        </p:spPr>
        <p:txBody>
          <a:bodyPr wrap="square" rtlCol="0">
            <a:spAutoFit/>
          </a:bodyPr>
          <a:lstStyle/>
          <a:p>
            <a:pPr>
              <a:lnSpc>
                <a:spcPct val="150000"/>
              </a:lnSpc>
            </a:pPr>
            <a:r>
              <a:rPr lang="de-DE" sz="2000" dirty="0"/>
              <a:t>Der Präfix für alle link-lokalen IPv6-Adressen ist immer "fe80:0000:0000:0000". </a:t>
            </a:r>
          </a:p>
          <a:p>
            <a:pPr>
              <a:lnSpc>
                <a:spcPct val="150000"/>
              </a:lnSpc>
            </a:pPr>
            <a:r>
              <a:rPr lang="de-DE" sz="2000" dirty="0"/>
              <a:t>Das Suffix (Interface Identifier) ist der EUI-64-Identifier oder IEEE-Identifier, der aus der MAC-Adresse (Hardware-Adresse des Netzwerkadapters) gebildet wird. </a:t>
            </a:r>
          </a:p>
          <a:p>
            <a:pPr>
              <a:lnSpc>
                <a:spcPct val="150000"/>
              </a:lnSpc>
            </a:pPr>
            <a:r>
              <a:rPr lang="de-DE" sz="2000" dirty="0"/>
              <a:t>In der Mitte der 48-Bit-MAC-Adresse (zwischen dem dritten und dem vierten Byte) werden mit "</a:t>
            </a:r>
            <a:r>
              <a:rPr lang="de-DE" sz="2000" dirty="0" err="1"/>
              <a:t>ff:fe</a:t>
            </a:r>
            <a:r>
              <a:rPr lang="de-DE" sz="2000" dirty="0"/>
              <a:t>" zwei feste Bytes eingefügt, damit es 64 Bit werden. </a:t>
            </a:r>
          </a:p>
          <a:p>
            <a:pPr>
              <a:lnSpc>
                <a:spcPct val="150000"/>
              </a:lnSpc>
            </a:pPr>
            <a:r>
              <a:rPr lang="de-DE" sz="2000" dirty="0"/>
              <a:t>Zusätzlich wird noch das zweite Bit im ersten Byte der MAC-Adresse invertiert. </a:t>
            </a:r>
          </a:p>
          <a:p>
            <a:pPr>
              <a:lnSpc>
                <a:spcPct val="150000"/>
              </a:lnSpc>
            </a:pPr>
            <a:r>
              <a:rPr lang="de-DE" sz="2000" dirty="0"/>
              <a:t>Das heißt, aus "1" wird "0" und aus "0" wird "1".</a:t>
            </a:r>
          </a:p>
        </p:txBody>
      </p:sp>
    </p:spTree>
    <p:extLst>
      <p:ext uri="{BB962C8B-B14F-4D97-AF65-F5344CB8AC3E}">
        <p14:creationId xmlns:p14="http://schemas.microsoft.com/office/powerpoint/2010/main" val="37758908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D49CC76-7F47-3B5D-FB93-BF825050053D}"/>
              </a:ext>
            </a:extLst>
          </p:cNvPr>
          <p:cNvSpPr txBox="1"/>
          <p:nvPr/>
        </p:nvSpPr>
        <p:spPr>
          <a:xfrm>
            <a:off x="564204" y="99910"/>
            <a:ext cx="11099260" cy="707886"/>
          </a:xfrm>
          <a:prstGeom prst="rect">
            <a:avLst/>
          </a:prstGeom>
          <a:noFill/>
        </p:spPr>
        <p:txBody>
          <a:bodyPr wrap="square">
            <a:spAutoFit/>
          </a:bodyPr>
          <a:lstStyle/>
          <a:p>
            <a:r>
              <a:rPr lang="de-DE" sz="4000" kern="100" dirty="0">
                <a:effectLst/>
                <a:latin typeface="Calibri" panose="020F0502020204030204" pitchFamily="34" charset="0"/>
                <a:ea typeface="Calibri" panose="020F0502020204030204" pitchFamily="34" charset="0"/>
                <a:cs typeface="Times New Roman" panose="02020603050405020304" pitchFamily="18" charset="0"/>
              </a:rPr>
              <a:t>OSI Modell / Switch</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2">
            <a:extLst>
              <a:ext uri="{FF2B5EF4-FFF2-40B4-BE49-F238E27FC236}">
                <a16:creationId xmlns:a16="http://schemas.microsoft.com/office/drawing/2014/main" id="{BE1543D6-88B9-6123-0D5B-E49B058C6A6B}"/>
              </a:ext>
            </a:extLst>
          </p:cNvPr>
          <p:cNvSpPr>
            <a:spLocks noChangeArrowheads="1"/>
          </p:cNvSpPr>
          <p:nvPr/>
        </p:nvSpPr>
        <p:spPr bwMode="auto">
          <a:xfrm>
            <a:off x="670414" y="2562601"/>
            <a:ext cx="760766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pic>
        <p:nvPicPr>
          <p:cNvPr id="2" name="Grafik 1" descr="Das OSI-Modell (Open Systems Interconnection Model) | SpringerLink">
            <a:extLst>
              <a:ext uri="{FF2B5EF4-FFF2-40B4-BE49-F238E27FC236}">
                <a16:creationId xmlns:a16="http://schemas.microsoft.com/office/drawing/2014/main" id="{4EC5A0E1-A2A3-A118-B6E9-389DB258AE8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9683" y="1224412"/>
            <a:ext cx="4527189" cy="3302622"/>
          </a:xfrm>
          <a:prstGeom prst="rect">
            <a:avLst/>
          </a:prstGeom>
          <a:noFill/>
          <a:ln>
            <a:noFill/>
          </a:ln>
        </p:spPr>
      </p:pic>
      <p:pic>
        <p:nvPicPr>
          <p:cNvPr id="6" name="Grafik 5" descr="TCP/IP vs. OSI: Was ist der Unterschied? | FS Community">
            <a:extLst>
              <a:ext uri="{FF2B5EF4-FFF2-40B4-BE49-F238E27FC236}">
                <a16:creationId xmlns:a16="http://schemas.microsoft.com/office/drawing/2014/main" id="{DBF02E9D-C3B4-1285-396E-3B68FB3D6FB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7848" y="1266970"/>
            <a:ext cx="3041206" cy="3091021"/>
          </a:xfrm>
          <a:prstGeom prst="rect">
            <a:avLst/>
          </a:prstGeom>
          <a:noFill/>
          <a:ln>
            <a:noFill/>
          </a:ln>
        </p:spPr>
      </p:pic>
      <p:sp>
        <p:nvSpPr>
          <p:cNvPr id="8" name="Textfeld 7">
            <a:extLst>
              <a:ext uri="{FF2B5EF4-FFF2-40B4-BE49-F238E27FC236}">
                <a16:creationId xmlns:a16="http://schemas.microsoft.com/office/drawing/2014/main" id="{E5A3B718-CD92-FA9A-632A-119EDCEF7E0C}"/>
              </a:ext>
            </a:extLst>
          </p:cNvPr>
          <p:cNvSpPr txBox="1"/>
          <p:nvPr/>
        </p:nvSpPr>
        <p:spPr>
          <a:xfrm>
            <a:off x="564202" y="4774607"/>
            <a:ext cx="10817159" cy="923330"/>
          </a:xfrm>
          <a:prstGeom prst="rect">
            <a:avLst/>
          </a:prstGeom>
          <a:noFill/>
        </p:spPr>
        <p:txBody>
          <a:bodyPr wrap="square">
            <a:spAutoFit/>
          </a:bodyPr>
          <a:lstStyle/>
          <a:p>
            <a:r>
              <a:rPr lang="de-DE" sz="1800" kern="100" dirty="0">
                <a:effectLst/>
                <a:latin typeface="Calibri" panose="020F0502020204030204" pitchFamily="34" charset="0"/>
                <a:ea typeface="Calibri" panose="020F0502020204030204" pitchFamily="34" charset="0"/>
                <a:cs typeface="Times New Roman" panose="02020603050405020304" pitchFamily="18" charset="0"/>
              </a:rPr>
              <a:t>Netzwerk-Switches können entweder auf </a:t>
            </a:r>
            <a:r>
              <a:rPr lang="de-DE" sz="1800" b="1" kern="100" dirty="0">
                <a:effectLst/>
                <a:latin typeface="Calibri" panose="020F0502020204030204" pitchFamily="34" charset="0"/>
                <a:ea typeface="Calibri" panose="020F0502020204030204" pitchFamily="34" charset="0"/>
                <a:cs typeface="Times New Roman" panose="02020603050405020304" pitchFamily="18" charset="0"/>
              </a:rPr>
              <a:t>OSI-Schicht 2 (Sicherungsschicht) oder Schicht 3 (Netzwerkschicht)</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betrieben werden. Schicht-2-Switches leiten Daten basierend auf der Ziel-MAC-Adresse weiter, während Schicht-3- Switches Daten basierend auf der Ziel-IP-Adresse weiterleiten.</a:t>
            </a:r>
          </a:p>
        </p:txBody>
      </p:sp>
    </p:spTree>
    <p:extLst>
      <p:ext uri="{BB962C8B-B14F-4D97-AF65-F5344CB8AC3E}">
        <p14:creationId xmlns:p14="http://schemas.microsoft.com/office/powerpoint/2010/main" val="2414684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EAFC344-127A-C227-186E-CEA7B5FFA17E}"/>
              </a:ext>
            </a:extLst>
          </p:cNvPr>
          <p:cNvSpPr>
            <a:spLocks noChangeArrowheads="1"/>
          </p:cNvSpPr>
          <p:nvPr/>
        </p:nvSpPr>
        <p:spPr bwMode="auto">
          <a:xfrm>
            <a:off x="1322961" y="482256"/>
            <a:ext cx="14231771"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3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USV</a:t>
            </a:r>
            <a:endParaRPr kumimoji="0" lang="de-DE" altLang="de-DE"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pic>
        <p:nvPicPr>
          <p:cNvPr id="2049" name="Grafik 1">
            <a:extLst>
              <a:ext uri="{FF2B5EF4-FFF2-40B4-BE49-F238E27FC236}">
                <a16:creationId xmlns:a16="http://schemas.microsoft.com/office/drawing/2014/main" id="{57E5D1FE-0F40-D22B-BA78-B7EFADA267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2961" y="1344030"/>
            <a:ext cx="10467906" cy="3091492"/>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a:extLst>
              <a:ext uri="{FF2B5EF4-FFF2-40B4-BE49-F238E27FC236}">
                <a16:creationId xmlns:a16="http://schemas.microsoft.com/office/drawing/2014/main" id="{3C52050E-FE80-AEA8-E71F-2EF91428DC16}"/>
              </a:ext>
            </a:extLst>
          </p:cNvPr>
          <p:cNvPicPr>
            <a:picLocks noChangeAspect="1"/>
          </p:cNvPicPr>
          <p:nvPr/>
        </p:nvPicPr>
        <p:blipFill>
          <a:blip r:embed="rId3"/>
          <a:stretch>
            <a:fillRect/>
          </a:stretch>
        </p:blipFill>
        <p:spPr>
          <a:xfrm>
            <a:off x="2406945" y="4435522"/>
            <a:ext cx="6615135" cy="1426793"/>
          </a:xfrm>
          <a:prstGeom prst="rect">
            <a:avLst/>
          </a:prstGeom>
        </p:spPr>
      </p:pic>
    </p:spTree>
    <p:extLst>
      <p:ext uri="{BB962C8B-B14F-4D97-AF65-F5344CB8AC3E}">
        <p14:creationId xmlns:p14="http://schemas.microsoft.com/office/powerpoint/2010/main" val="7019371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D49CC76-7F47-3B5D-FB93-BF825050053D}"/>
              </a:ext>
            </a:extLst>
          </p:cNvPr>
          <p:cNvSpPr txBox="1"/>
          <p:nvPr/>
        </p:nvSpPr>
        <p:spPr>
          <a:xfrm>
            <a:off x="564204" y="99910"/>
            <a:ext cx="11099260" cy="707886"/>
          </a:xfrm>
          <a:prstGeom prst="rect">
            <a:avLst/>
          </a:prstGeom>
          <a:noFill/>
        </p:spPr>
        <p:txBody>
          <a:bodyPr wrap="square">
            <a:spAutoFit/>
          </a:bodyPr>
          <a:lstStyle/>
          <a:p>
            <a:r>
              <a:rPr lang="de-DE" sz="4000" kern="100" dirty="0">
                <a:latin typeface="Calibri" panose="020F0502020204030204" pitchFamily="34" charset="0"/>
                <a:ea typeface="Calibri" panose="020F0502020204030204" pitchFamily="34" charset="0"/>
                <a:cs typeface="Times New Roman" panose="02020603050405020304" pitchFamily="18" charset="0"/>
              </a:rPr>
              <a:t>Netzwerk</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2">
            <a:extLst>
              <a:ext uri="{FF2B5EF4-FFF2-40B4-BE49-F238E27FC236}">
                <a16:creationId xmlns:a16="http://schemas.microsoft.com/office/drawing/2014/main" id="{BE1543D6-88B9-6123-0D5B-E49B058C6A6B}"/>
              </a:ext>
            </a:extLst>
          </p:cNvPr>
          <p:cNvSpPr>
            <a:spLocks noChangeArrowheads="1"/>
          </p:cNvSpPr>
          <p:nvPr/>
        </p:nvSpPr>
        <p:spPr bwMode="auto">
          <a:xfrm>
            <a:off x="651753" y="2449023"/>
            <a:ext cx="760766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7" name="Textfeld 6">
            <a:extLst>
              <a:ext uri="{FF2B5EF4-FFF2-40B4-BE49-F238E27FC236}">
                <a16:creationId xmlns:a16="http://schemas.microsoft.com/office/drawing/2014/main" id="{DC62C8C6-910D-1B61-C078-47D84555A027}"/>
              </a:ext>
            </a:extLst>
          </p:cNvPr>
          <p:cNvSpPr txBox="1"/>
          <p:nvPr/>
        </p:nvSpPr>
        <p:spPr>
          <a:xfrm>
            <a:off x="3134738" y="369299"/>
            <a:ext cx="8493058" cy="1754326"/>
          </a:xfrm>
          <a:prstGeom prst="rect">
            <a:avLst/>
          </a:prstGeom>
          <a:noFill/>
        </p:spPr>
        <p:txBody>
          <a:bodyPr wrap="square">
            <a:spAutoFit/>
          </a:bodyPr>
          <a:lstStyle/>
          <a:p>
            <a:r>
              <a:rPr lang="de-DE" sz="1800" kern="100" dirty="0" err="1">
                <a:effectLst/>
                <a:latin typeface="Calibri" panose="020F0502020204030204" pitchFamily="34" charset="0"/>
                <a:ea typeface="Calibri" panose="020F0502020204030204" pitchFamily="34" charset="0"/>
                <a:cs typeface="Times New Roman" panose="02020603050405020304" pitchFamily="18" charset="0"/>
              </a:rPr>
              <a:t>Vlan</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(TCP(4)/IP(3))		Virtuelles Lan = physikalisches Lan in mehrere </a:t>
            </a:r>
          </a:p>
          <a:p>
            <a:r>
              <a:rPr lang="de-DE" kern="100" dirty="0">
                <a:latin typeface="Calibri" panose="020F0502020204030204" pitchFamily="34" charset="0"/>
                <a:ea typeface="Calibri" panose="020F0502020204030204" pitchFamily="34" charset="0"/>
                <a:cs typeface="Times New Roman" panose="02020603050405020304" pitchFamily="18" charset="0"/>
              </a:rPr>
              <a:t>			</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logische Netze zusammen gefasst werden !!!			</a:t>
            </a:r>
          </a:p>
          <a:p>
            <a:r>
              <a:rPr lang="de-DE" kern="100" dirty="0">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de-DE"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t>
            </a:r>
            <a:r>
              <a:rPr lang="de-DE" sz="1800" kern="1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Tagged</a:t>
            </a:r>
            <a:r>
              <a:rPr lang="de-DE"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am Uplink Port, wenn 2 oder mehrere Switches“</a:t>
            </a:r>
          </a:p>
          <a:p>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9" name="Rectangle 2">
            <a:extLst>
              <a:ext uri="{FF2B5EF4-FFF2-40B4-BE49-F238E27FC236}">
                <a16:creationId xmlns:a16="http://schemas.microsoft.com/office/drawing/2014/main" id="{D45A62A4-B3D2-BC1E-B2BA-3B252930F2BC}"/>
              </a:ext>
            </a:extLst>
          </p:cNvPr>
          <p:cNvSpPr>
            <a:spLocks noChangeArrowheads="1"/>
          </p:cNvSpPr>
          <p:nvPr/>
        </p:nvSpPr>
        <p:spPr bwMode="auto">
          <a:xfrm>
            <a:off x="727954" y="2331179"/>
            <a:ext cx="712870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Routing	</a:t>
            </a:r>
            <a:r>
              <a:rPr kumimoji="0" lang="de-DE" altLang="de-DE"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2 oder mehrere IP Adressen, je Netz eine</a:t>
            </a:r>
            <a:endParaRPr kumimoji="0" lang="de-DE" altLang="de-DE"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„Verbinder“  = Router 	=&gt;   Ausgang</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100" dirty="0">
                <a:latin typeface="Calibri" panose="020F0502020204030204" pitchFamily="34" charset="0"/>
                <a:ea typeface="Calibri" panose="020F0502020204030204" pitchFamily="34" charset="0"/>
                <a:cs typeface="Times New Roman" panose="02020603050405020304" pitchFamily="18" charset="0"/>
              </a:rPr>
              <a:t>			</a:t>
            </a:r>
            <a:r>
              <a:rPr lang="de-DE" altLang="de-DE"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Standard Gateway</a:t>
            </a:r>
            <a:endParaRPr kumimoji="0" lang="de-DE" altLang="de-DE" sz="2000" b="0" i="0" u="none" strike="noStrike" cap="none" normalizeH="0" baseline="0" dirty="0">
              <a:ln>
                <a:noFill/>
              </a:ln>
              <a:solidFill>
                <a:srgbClr val="FF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pic>
        <p:nvPicPr>
          <p:cNvPr id="4097" name="Grafik 5" descr="Holzbrücke Symbol Cartoon Stil Lizenzfreies Vektorbild">
            <a:extLst>
              <a:ext uri="{FF2B5EF4-FFF2-40B4-BE49-F238E27FC236}">
                <a16:creationId xmlns:a16="http://schemas.microsoft.com/office/drawing/2014/main" id="{F435D280-C0DA-A0BA-8785-8E65325C5A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 r="-11" b="20042"/>
          <a:stretch>
            <a:fillRect/>
          </a:stretch>
        </p:blipFill>
        <p:spPr bwMode="auto">
          <a:xfrm>
            <a:off x="3226779" y="4547450"/>
            <a:ext cx="4363818" cy="145787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a16="http://schemas.microsoft.com/office/drawing/2014/main" id="{CEB4F95B-7E3A-03AE-75E7-37B1073657C6}"/>
              </a:ext>
            </a:extLst>
          </p:cNvPr>
          <p:cNvSpPr>
            <a:spLocks noChangeArrowheads="1"/>
          </p:cNvSpPr>
          <p:nvPr/>
        </p:nvSpPr>
        <p:spPr bwMode="auto">
          <a:xfrm>
            <a:off x="875490" y="54999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2" name="Rechteck 1">
            <a:extLst>
              <a:ext uri="{FF2B5EF4-FFF2-40B4-BE49-F238E27FC236}">
                <a16:creationId xmlns:a16="http://schemas.microsoft.com/office/drawing/2014/main" id="{C50671BF-3929-5F61-48C2-D7408063D7FF}"/>
              </a:ext>
            </a:extLst>
          </p:cNvPr>
          <p:cNvSpPr/>
          <p:nvPr/>
        </p:nvSpPr>
        <p:spPr>
          <a:xfrm>
            <a:off x="7204047" y="4817066"/>
            <a:ext cx="1988820" cy="107721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IP Adresse im </a:t>
            </a:r>
            <a:r>
              <a:rPr lang="de-DE" dirty="0">
                <a:solidFill>
                  <a:srgbClr val="FF0000"/>
                </a:solidFill>
              </a:rPr>
              <a:t>Netz B</a:t>
            </a:r>
          </a:p>
          <a:p>
            <a:pPr algn="ctr"/>
            <a:r>
              <a:rPr lang="de-DE" dirty="0">
                <a:solidFill>
                  <a:srgbClr val="FF0000"/>
                </a:solidFill>
              </a:rPr>
              <a:t>172.16.255.254</a:t>
            </a:r>
          </a:p>
        </p:txBody>
      </p:sp>
      <p:sp>
        <p:nvSpPr>
          <p:cNvPr id="6" name="Rechteck 5">
            <a:extLst>
              <a:ext uri="{FF2B5EF4-FFF2-40B4-BE49-F238E27FC236}">
                <a16:creationId xmlns:a16="http://schemas.microsoft.com/office/drawing/2014/main" id="{268C40A8-D331-A5C6-75F5-303697EB1EF1}"/>
              </a:ext>
            </a:extLst>
          </p:cNvPr>
          <p:cNvSpPr/>
          <p:nvPr/>
        </p:nvSpPr>
        <p:spPr>
          <a:xfrm>
            <a:off x="1563549" y="4817066"/>
            <a:ext cx="1988820" cy="107721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IP Adresse im </a:t>
            </a:r>
            <a:r>
              <a:rPr lang="de-DE" dirty="0">
                <a:solidFill>
                  <a:srgbClr val="FF0000"/>
                </a:solidFill>
              </a:rPr>
              <a:t>Netz A</a:t>
            </a:r>
          </a:p>
          <a:p>
            <a:pPr algn="ctr"/>
            <a:r>
              <a:rPr lang="de-DE" dirty="0">
                <a:solidFill>
                  <a:srgbClr val="FF0000"/>
                </a:solidFill>
              </a:rPr>
              <a:t>10.255.255.254</a:t>
            </a:r>
          </a:p>
        </p:txBody>
      </p:sp>
    </p:spTree>
    <p:extLst>
      <p:ext uri="{BB962C8B-B14F-4D97-AF65-F5344CB8AC3E}">
        <p14:creationId xmlns:p14="http://schemas.microsoft.com/office/powerpoint/2010/main" val="39374397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302DEB-3F5B-89D9-8EA0-2FF75019E963}"/>
              </a:ext>
            </a:extLst>
          </p:cNvPr>
          <p:cNvSpPr>
            <a:spLocks noGrp="1"/>
          </p:cNvSpPr>
          <p:nvPr>
            <p:ph type="title"/>
          </p:nvPr>
        </p:nvSpPr>
        <p:spPr/>
        <p:txBody>
          <a:bodyPr/>
          <a:lstStyle/>
          <a:p>
            <a:r>
              <a:rPr lang="de-DE" dirty="0"/>
              <a:t>VPN</a:t>
            </a:r>
          </a:p>
        </p:txBody>
      </p:sp>
      <p:pic>
        <p:nvPicPr>
          <p:cNvPr id="5" name="Inhaltsplatzhalter 4">
            <a:extLst>
              <a:ext uri="{FF2B5EF4-FFF2-40B4-BE49-F238E27FC236}">
                <a16:creationId xmlns:a16="http://schemas.microsoft.com/office/drawing/2014/main" id="{CB617112-16B9-8493-22FB-76462FE89E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4183" y="1834674"/>
            <a:ext cx="9743634" cy="3753326"/>
          </a:xfrm>
        </p:spPr>
      </p:pic>
    </p:spTree>
    <p:extLst>
      <p:ext uri="{BB962C8B-B14F-4D97-AF65-F5344CB8AC3E}">
        <p14:creationId xmlns:p14="http://schemas.microsoft.com/office/powerpoint/2010/main" val="13146699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8D3D26-1685-268C-E660-653C464D62ED}"/>
              </a:ext>
            </a:extLst>
          </p:cNvPr>
          <p:cNvSpPr>
            <a:spLocks noGrp="1"/>
          </p:cNvSpPr>
          <p:nvPr>
            <p:ph type="title"/>
          </p:nvPr>
        </p:nvSpPr>
        <p:spPr/>
        <p:txBody>
          <a:bodyPr/>
          <a:lstStyle/>
          <a:p>
            <a:r>
              <a:rPr lang="de-DE" dirty="0"/>
              <a:t>Switches</a:t>
            </a:r>
          </a:p>
        </p:txBody>
      </p:sp>
      <p:pic>
        <p:nvPicPr>
          <p:cNvPr id="5" name="Inhaltsplatzhalter 4">
            <a:extLst>
              <a:ext uri="{FF2B5EF4-FFF2-40B4-BE49-F238E27FC236}">
                <a16:creationId xmlns:a16="http://schemas.microsoft.com/office/drawing/2014/main" id="{15578142-1C5F-A114-DFB8-FD8C8A2BBB0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4680" y="1825625"/>
            <a:ext cx="9102640" cy="4351338"/>
          </a:xfrm>
        </p:spPr>
      </p:pic>
    </p:spTree>
    <p:extLst>
      <p:ext uri="{BB962C8B-B14F-4D97-AF65-F5344CB8AC3E}">
        <p14:creationId xmlns:p14="http://schemas.microsoft.com/office/powerpoint/2010/main" val="15554763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224C9F-438C-7F92-1D9E-81900DC71324}"/>
              </a:ext>
            </a:extLst>
          </p:cNvPr>
          <p:cNvSpPr>
            <a:spLocks noGrp="1"/>
          </p:cNvSpPr>
          <p:nvPr>
            <p:ph type="title"/>
          </p:nvPr>
        </p:nvSpPr>
        <p:spPr/>
        <p:txBody>
          <a:bodyPr/>
          <a:lstStyle/>
          <a:p>
            <a:r>
              <a:rPr lang="de-DE" dirty="0"/>
              <a:t>Core Switch = Hauptverteiler</a:t>
            </a:r>
          </a:p>
        </p:txBody>
      </p:sp>
      <p:pic>
        <p:nvPicPr>
          <p:cNvPr id="5" name="Inhaltsplatzhalter 4">
            <a:extLst>
              <a:ext uri="{FF2B5EF4-FFF2-40B4-BE49-F238E27FC236}">
                <a16:creationId xmlns:a16="http://schemas.microsoft.com/office/drawing/2014/main" id="{8E3FC150-194D-F0CC-5681-CFBEE8ECD4B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27201" y="1387295"/>
            <a:ext cx="8107428" cy="4850945"/>
          </a:xfrm>
        </p:spPr>
      </p:pic>
    </p:spTree>
    <p:extLst>
      <p:ext uri="{BB962C8B-B14F-4D97-AF65-F5344CB8AC3E}">
        <p14:creationId xmlns:p14="http://schemas.microsoft.com/office/powerpoint/2010/main" val="28093820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BD5761-35C6-D686-21ED-FEFC08C48F1F}"/>
              </a:ext>
            </a:extLst>
          </p:cNvPr>
          <p:cNvSpPr>
            <a:spLocks noGrp="1"/>
          </p:cNvSpPr>
          <p:nvPr>
            <p:ph type="title"/>
          </p:nvPr>
        </p:nvSpPr>
        <p:spPr/>
        <p:txBody>
          <a:bodyPr/>
          <a:lstStyle/>
          <a:p>
            <a:r>
              <a:rPr lang="de-DE" dirty="0"/>
              <a:t>VLAN Trunk = </a:t>
            </a:r>
            <a:r>
              <a:rPr lang="de-DE" sz="1800" dirty="0"/>
              <a:t>Datentransfer über die „Verbindungsleitung“ unabhängig vom VLAN-Tag</a:t>
            </a:r>
            <a:endParaRPr lang="de-DE" dirty="0"/>
          </a:p>
        </p:txBody>
      </p:sp>
      <p:pic>
        <p:nvPicPr>
          <p:cNvPr id="5" name="Inhaltsplatzhalter 4">
            <a:extLst>
              <a:ext uri="{FF2B5EF4-FFF2-40B4-BE49-F238E27FC236}">
                <a16:creationId xmlns:a16="http://schemas.microsoft.com/office/drawing/2014/main" id="{E0F26A81-0D6F-BC42-C789-AF446E7D633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9250" y="1825625"/>
            <a:ext cx="9053499" cy="4351338"/>
          </a:xfrm>
        </p:spPr>
      </p:pic>
    </p:spTree>
    <p:extLst>
      <p:ext uri="{BB962C8B-B14F-4D97-AF65-F5344CB8AC3E}">
        <p14:creationId xmlns:p14="http://schemas.microsoft.com/office/powerpoint/2010/main" val="3663232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0C93EB51-34C4-6E8E-2398-DF6CA8804A38}"/>
              </a:ext>
            </a:extLst>
          </p:cNvPr>
          <p:cNvPicPr>
            <a:picLocks noChangeAspect="1"/>
          </p:cNvPicPr>
          <p:nvPr/>
        </p:nvPicPr>
        <p:blipFill>
          <a:blip r:embed="rId2"/>
          <a:stretch>
            <a:fillRect/>
          </a:stretch>
        </p:blipFill>
        <p:spPr>
          <a:xfrm>
            <a:off x="802432" y="1458748"/>
            <a:ext cx="11389567" cy="4239166"/>
          </a:xfrm>
          <a:prstGeom prst="rect">
            <a:avLst/>
          </a:prstGeom>
        </p:spPr>
      </p:pic>
      <p:sp>
        <p:nvSpPr>
          <p:cNvPr id="6" name="Textfeld 5">
            <a:extLst>
              <a:ext uri="{FF2B5EF4-FFF2-40B4-BE49-F238E27FC236}">
                <a16:creationId xmlns:a16="http://schemas.microsoft.com/office/drawing/2014/main" id="{F5ACA132-BBFA-8F7A-D962-FCA2081E531E}"/>
              </a:ext>
            </a:extLst>
          </p:cNvPr>
          <p:cNvSpPr txBox="1"/>
          <p:nvPr/>
        </p:nvSpPr>
        <p:spPr>
          <a:xfrm>
            <a:off x="852195" y="509292"/>
            <a:ext cx="5719666" cy="369332"/>
          </a:xfrm>
          <a:prstGeom prst="rect">
            <a:avLst/>
          </a:prstGeom>
          <a:noFill/>
        </p:spPr>
        <p:txBody>
          <a:bodyPr wrap="square" rtlCol="0">
            <a:spAutoFit/>
          </a:bodyPr>
          <a:lstStyle/>
          <a:p>
            <a:r>
              <a:rPr lang="de-DE" dirty="0"/>
              <a:t>VLAN und Teilnetz</a:t>
            </a:r>
          </a:p>
        </p:txBody>
      </p:sp>
    </p:spTree>
    <p:extLst>
      <p:ext uri="{BB962C8B-B14F-4D97-AF65-F5344CB8AC3E}">
        <p14:creationId xmlns:p14="http://schemas.microsoft.com/office/powerpoint/2010/main" val="10623870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C7AD2B-2B77-5D4B-2CA3-51C7470F92F2}"/>
              </a:ext>
            </a:extLst>
          </p:cNvPr>
          <p:cNvSpPr>
            <a:spLocks noGrp="1"/>
          </p:cNvSpPr>
          <p:nvPr>
            <p:ph type="title"/>
          </p:nvPr>
        </p:nvSpPr>
        <p:spPr/>
        <p:txBody>
          <a:bodyPr/>
          <a:lstStyle/>
          <a:p>
            <a:r>
              <a:rPr lang="de-DE" dirty="0"/>
              <a:t>Link Aggregation</a:t>
            </a:r>
          </a:p>
        </p:txBody>
      </p:sp>
      <p:pic>
        <p:nvPicPr>
          <p:cNvPr id="5" name="Inhaltsplatzhalter 4">
            <a:extLst>
              <a:ext uri="{FF2B5EF4-FFF2-40B4-BE49-F238E27FC236}">
                <a16:creationId xmlns:a16="http://schemas.microsoft.com/office/drawing/2014/main" id="{CDECB358-CFB9-AF42-147C-FB5D3BDCB39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6762" y="1445007"/>
            <a:ext cx="8143558" cy="3317746"/>
          </a:xfrm>
        </p:spPr>
      </p:pic>
      <p:pic>
        <p:nvPicPr>
          <p:cNvPr id="7" name="Grafik 6">
            <a:extLst>
              <a:ext uri="{FF2B5EF4-FFF2-40B4-BE49-F238E27FC236}">
                <a16:creationId xmlns:a16="http://schemas.microsoft.com/office/drawing/2014/main" id="{751AF471-EFC0-F5C3-9919-AD88260B18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8675" y="4207827"/>
            <a:ext cx="2905125" cy="1571625"/>
          </a:xfrm>
          <a:prstGeom prst="rect">
            <a:avLst/>
          </a:prstGeom>
        </p:spPr>
      </p:pic>
    </p:spTree>
    <p:extLst>
      <p:ext uri="{BB962C8B-B14F-4D97-AF65-F5344CB8AC3E}">
        <p14:creationId xmlns:p14="http://schemas.microsoft.com/office/powerpoint/2010/main" val="359411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C44F2C-FBE0-DE5A-2D0B-D7E55488D762}"/>
              </a:ext>
            </a:extLst>
          </p:cNvPr>
          <p:cNvSpPr>
            <a:spLocks noGrp="1"/>
          </p:cNvSpPr>
          <p:nvPr>
            <p:ph type="title"/>
          </p:nvPr>
        </p:nvSpPr>
        <p:spPr/>
        <p:txBody>
          <a:bodyPr/>
          <a:lstStyle/>
          <a:p>
            <a:r>
              <a:rPr lang="de-DE" dirty="0" err="1"/>
              <a:t>Spanning</a:t>
            </a:r>
            <a:r>
              <a:rPr lang="de-DE" dirty="0"/>
              <a:t> </a:t>
            </a:r>
            <a:r>
              <a:rPr lang="de-DE" dirty="0" err="1"/>
              <a:t>Tree</a:t>
            </a:r>
            <a:endParaRPr lang="de-DE" dirty="0"/>
          </a:p>
        </p:txBody>
      </p:sp>
      <p:pic>
        <p:nvPicPr>
          <p:cNvPr id="5" name="Inhaltsplatzhalter 4">
            <a:extLst>
              <a:ext uri="{FF2B5EF4-FFF2-40B4-BE49-F238E27FC236}">
                <a16:creationId xmlns:a16="http://schemas.microsoft.com/office/drawing/2014/main" id="{C19D503B-6925-CE20-1815-0E9B504E9A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4704" y="1825625"/>
            <a:ext cx="8762591" cy="4351338"/>
          </a:xfrm>
        </p:spPr>
      </p:pic>
    </p:spTree>
    <p:extLst>
      <p:ext uri="{BB962C8B-B14F-4D97-AF65-F5344CB8AC3E}">
        <p14:creationId xmlns:p14="http://schemas.microsoft.com/office/powerpoint/2010/main" val="12265314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0F1DA-C37A-789F-D569-BBC83460D37A}"/>
            </a:ext>
          </a:extLst>
        </p:cNvPr>
        <p:cNvGrpSpPr/>
        <p:nvPr/>
      </p:nvGrpSpPr>
      <p:grpSpPr>
        <a:xfrm>
          <a:off x="0" y="0"/>
          <a:ext cx="0" cy="0"/>
          <a:chOff x="0" y="0"/>
          <a:chExt cx="0" cy="0"/>
        </a:xfrm>
      </p:grpSpPr>
      <p:sp>
        <p:nvSpPr>
          <p:cNvPr id="5" name="Rectangle 2">
            <a:extLst>
              <a:ext uri="{FF2B5EF4-FFF2-40B4-BE49-F238E27FC236}">
                <a16:creationId xmlns:a16="http://schemas.microsoft.com/office/drawing/2014/main" id="{20D4CAAB-9B97-1798-5296-F3E72B64152F}"/>
              </a:ext>
            </a:extLst>
          </p:cNvPr>
          <p:cNvSpPr>
            <a:spLocks noChangeArrowheads="1"/>
          </p:cNvSpPr>
          <p:nvPr/>
        </p:nvSpPr>
        <p:spPr bwMode="auto">
          <a:xfrm>
            <a:off x="651753" y="2449023"/>
            <a:ext cx="760766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3" name="Textfeld 2">
            <a:extLst>
              <a:ext uri="{FF2B5EF4-FFF2-40B4-BE49-F238E27FC236}">
                <a16:creationId xmlns:a16="http://schemas.microsoft.com/office/drawing/2014/main" id="{47C3311B-26B8-00CA-315E-49FB0B50937A}"/>
              </a:ext>
            </a:extLst>
          </p:cNvPr>
          <p:cNvSpPr txBox="1"/>
          <p:nvPr/>
        </p:nvSpPr>
        <p:spPr>
          <a:xfrm>
            <a:off x="1026367" y="1848858"/>
            <a:ext cx="10011746" cy="1938992"/>
          </a:xfrm>
          <a:prstGeom prst="rect">
            <a:avLst/>
          </a:prstGeom>
          <a:noFill/>
        </p:spPr>
        <p:txBody>
          <a:bodyPr wrap="square">
            <a:spAutoFit/>
          </a:bodyPr>
          <a:lstStyle/>
          <a:p>
            <a:r>
              <a:rPr lang="de-DE"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de-DE" sz="2400" b="1" kern="100" dirty="0">
                <a:effectLst/>
                <a:latin typeface="Calibri" panose="020F0502020204030204" pitchFamily="34" charset="0"/>
                <a:ea typeface="Calibri" panose="020F0502020204030204" pitchFamily="34" charset="0"/>
                <a:cs typeface="Times New Roman" panose="02020603050405020304" pitchFamily="18" charset="0"/>
              </a:rPr>
              <a:t>Saas = Webserver ,		</a:t>
            </a:r>
            <a:r>
              <a:rPr lang="de-DE" sz="2400" b="1" kern="100" dirty="0" err="1">
                <a:effectLst/>
                <a:latin typeface="Calibri" panose="020F0502020204030204" pitchFamily="34" charset="0"/>
                <a:ea typeface="Calibri" panose="020F0502020204030204" pitchFamily="34" charset="0"/>
                <a:cs typeface="Times New Roman" panose="02020603050405020304" pitchFamily="18" charset="0"/>
              </a:rPr>
              <a:t>apache</a:t>
            </a:r>
            <a:r>
              <a:rPr lang="de-DE"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de-DE" sz="2400" b="1" kern="100" dirty="0" err="1">
                <a:effectLst/>
                <a:latin typeface="Calibri" panose="020F0502020204030204" pitchFamily="34" charset="0"/>
                <a:ea typeface="Calibri" panose="020F0502020204030204" pitchFamily="34" charset="0"/>
                <a:cs typeface="Times New Roman" panose="02020603050405020304" pitchFamily="18" charset="0"/>
              </a:rPr>
              <a:t>nginx</a:t>
            </a:r>
            <a:endParaRPr lang="de-DE" sz="2400" b="1" kern="100" dirty="0">
              <a:latin typeface="Calibri" panose="020F0502020204030204" pitchFamily="34" charset="0"/>
              <a:ea typeface="Calibri" panose="020F0502020204030204" pitchFamily="34" charset="0"/>
              <a:cs typeface="Times New Roman" panose="02020603050405020304" pitchFamily="18" charset="0"/>
            </a:endParaRPr>
          </a:p>
          <a:p>
            <a:endParaRPr lang="de-DE" sz="2400" b="1" kern="100" dirty="0">
              <a:effectLst/>
              <a:latin typeface="Calibri" panose="020F0502020204030204" pitchFamily="34" charset="0"/>
              <a:ea typeface="Calibri" panose="020F0502020204030204" pitchFamily="34" charset="0"/>
              <a:cs typeface="Times New Roman" panose="02020603050405020304" pitchFamily="18" charset="0"/>
            </a:endParaRPr>
          </a:p>
          <a:p>
            <a:r>
              <a:rPr lang="de-DE" sz="2400" b="1" kern="100" dirty="0">
                <a:latin typeface="Calibri" panose="020F0502020204030204" pitchFamily="34" charset="0"/>
                <a:ea typeface="Calibri" panose="020F0502020204030204" pitchFamily="34" charset="0"/>
                <a:cs typeface="Times New Roman" panose="02020603050405020304" pitchFamily="18" charset="0"/>
              </a:rPr>
              <a:t>	</a:t>
            </a:r>
            <a:r>
              <a:rPr lang="de-DE" sz="2400" b="1" kern="100" dirty="0">
                <a:effectLst/>
                <a:latin typeface="Calibri" panose="020F0502020204030204" pitchFamily="34" charset="0"/>
                <a:ea typeface="Calibri" panose="020F0502020204030204" pitchFamily="34" charset="0"/>
                <a:cs typeface="Times New Roman" panose="02020603050405020304" pitchFamily="18" charset="0"/>
              </a:rPr>
              <a:t>Paas = CMS(typo3) , 		</a:t>
            </a:r>
            <a:r>
              <a:rPr lang="de-DE" sz="2400" b="1" kern="100" dirty="0" err="1">
                <a:effectLst/>
                <a:latin typeface="Calibri" panose="020F0502020204030204" pitchFamily="34" charset="0"/>
                <a:ea typeface="Calibri" panose="020F0502020204030204" pitchFamily="34" charset="0"/>
                <a:cs typeface="Times New Roman" panose="02020603050405020304" pitchFamily="18" charset="0"/>
              </a:rPr>
              <a:t>apache</a:t>
            </a:r>
            <a:r>
              <a:rPr lang="de-DE"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de-DE" sz="2400" b="1" kern="100" dirty="0" err="1">
                <a:effectLst/>
                <a:latin typeface="Calibri" panose="020F0502020204030204" pitchFamily="34" charset="0"/>
                <a:ea typeface="Calibri" panose="020F0502020204030204" pitchFamily="34" charset="0"/>
                <a:cs typeface="Times New Roman" panose="02020603050405020304" pitchFamily="18" charset="0"/>
              </a:rPr>
              <a:t>nginx</a:t>
            </a:r>
            <a:r>
              <a:rPr lang="de-DE"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de-DE" sz="2400" b="1" kern="100" dirty="0" err="1">
                <a:effectLst/>
                <a:latin typeface="Calibri" panose="020F0502020204030204" pitchFamily="34" charset="0"/>
                <a:ea typeface="Calibri" panose="020F0502020204030204" pitchFamily="34" charset="0"/>
                <a:cs typeface="Times New Roman" panose="02020603050405020304" pitchFamily="18" charset="0"/>
              </a:rPr>
              <a:t>mysql</a:t>
            </a:r>
            <a:r>
              <a:rPr lang="de-DE"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de-DE" sz="2400" b="1" kern="100" dirty="0" err="1">
                <a:effectLst/>
                <a:latin typeface="Calibri" panose="020F0502020204030204" pitchFamily="34" charset="0"/>
                <a:ea typeface="Calibri" panose="020F0502020204030204" pitchFamily="34" charset="0"/>
                <a:cs typeface="Times New Roman" panose="02020603050405020304" pitchFamily="18" charset="0"/>
              </a:rPr>
              <a:t>php</a:t>
            </a:r>
            <a:r>
              <a:rPr lang="de-DE" sz="2400" b="1" kern="100" dirty="0">
                <a:effectLst/>
                <a:latin typeface="Calibri" panose="020F0502020204030204" pitchFamily="34" charset="0"/>
                <a:ea typeface="Calibri" panose="020F0502020204030204" pitchFamily="34" charset="0"/>
                <a:cs typeface="Times New Roman" panose="02020603050405020304" pitchFamily="18" charset="0"/>
              </a:rPr>
              <a:t>, perl, </a:t>
            </a:r>
            <a:r>
              <a:rPr lang="de-DE" sz="2400" b="1" kern="100" dirty="0" err="1">
                <a:effectLst/>
                <a:latin typeface="Calibri" panose="020F0502020204030204" pitchFamily="34" charset="0"/>
                <a:ea typeface="Calibri" panose="020F0502020204030204" pitchFamily="34" charset="0"/>
                <a:cs typeface="Times New Roman" panose="02020603050405020304" pitchFamily="18" charset="0"/>
              </a:rPr>
              <a:t>python</a:t>
            </a:r>
            <a:r>
              <a:rPr lang="de-DE" sz="2400" kern="100" dirty="0">
                <a:latin typeface="Calibri" panose="020F0502020204030204" pitchFamily="34" charset="0"/>
                <a:ea typeface="Calibri" panose="020F0502020204030204" pitchFamily="34" charset="0"/>
                <a:cs typeface="Times New Roman" panose="02020603050405020304" pitchFamily="18" charset="0"/>
              </a:rPr>
              <a:t>	</a:t>
            </a:r>
          </a:p>
          <a:p>
            <a:r>
              <a:rPr lang="de-DE"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de-DE" sz="2400" b="1" kern="100" dirty="0" err="1">
                <a:effectLst/>
                <a:latin typeface="Calibri" panose="020F0502020204030204" pitchFamily="34" charset="0"/>
                <a:ea typeface="Calibri" panose="020F0502020204030204" pitchFamily="34" charset="0"/>
                <a:cs typeface="Times New Roman" panose="02020603050405020304" pitchFamily="18" charset="0"/>
              </a:rPr>
              <a:t>Iaas</a:t>
            </a:r>
            <a:r>
              <a:rPr lang="de-DE" sz="2400" b="1" kern="100" dirty="0">
                <a:effectLst/>
                <a:latin typeface="Calibri" panose="020F0502020204030204" pitchFamily="34" charset="0"/>
                <a:ea typeface="Calibri" panose="020F0502020204030204" pitchFamily="34" charset="0"/>
                <a:cs typeface="Times New Roman" panose="02020603050405020304" pitchFamily="18" charset="0"/>
              </a:rPr>
              <a:t> = Komplett mit Nas-Cloud / (</a:t>
            </a:r>
            <a:r>
              <a:rPr lang="de-DE" sz="2400" b="1" kern="1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Serien-</a:t>
            </a:r>
            <a:r>
              <a:rPr lang="de-DE" sz="2400" b="1" kern="100" dirty="0">
                <a:effectLst/>
                <a:latin typeface="Calibri" panose="020F0502020204030204" pitchFamily="34" charset="0"/>
                <a:ea typeface="Calibri" panose="020F0502020204030204" pitchFamily="34" charset="0"/>
                <a:cs typeface="Times New Roman" panose="02020603050405020304" pitchFamily="18" charset="0"/>
              </a:rPr>
              <a:t>)Drucker /SAN</a:t>
            </a:r>
            <a:endParaRPr lang="de-DE"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feld 5">
            <a:extLst>
              <a:ext uri="{FF2B5EF4-FFF2-40B4-BE49-F238E27FC236}">
                <a16:creationId xmlns:a16="http://schemas.microsoft.com/office/drawing/2014/main" id="{CA73043A-68D0-1B41-0194-0F23CC94D57A}"/>
              </a:ext>
            </a:extLst>
          </p:cNvPr>
          <p:cNvSpPr txBox="1"/>
          <p:nvPr/>
        </p:nvSpPr>
        <p:spPr>
          <a:xfrm>
            <a:off x="1026367" y="639240"/>
            <a:ext cx="7128588" cy="523220"/>
          </a:xfrm>
          <a:prstGeom prst="rect">
            <a:avLst/>
          </a:prstGeom>
          <a:noFill/>
        </p:spPr>
        <p:txBody>
          <a:bodyPr wrap="square" rtlCol="0">
            <a:spAutoFit/>
          </a:bodyPr>
          <a:lstStyle/>
          <a:p>
            <a:r>
              <a:rPr lang="de-DE" sz="2800" dirty="0"/>
              <a:t>Cloud - Dienste</a:t>
            </a:r>
          </a:p>
        </p:txBody>
      </p:sp>
    </p:spTree>
    <p:extLst>
      <p:ext uri="{BB962C8B-B14F-4D97-AF65-F5344CB8AC3E}">
        <p14:creationId xmlns:p14="http://schemas.microsoft.com/office/powerpoint/2010/main" val="37480583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4C9A6A-F701-1E09-A4D5-09357F67A700}"/>
              </a:ext>
            </a:extLst>
          </p:cNvPr>
          <p:cNvSpPr>
            <a:spLocks noGrp="1"/>
          </p:cNvSpPr>
          <p:nvPr>
            <p:ph type="title"/>
          </p:nvPr>
        </p:nvSpPr>
        <p:spPr>
          <a:xfrm>
            <a:off x="838200" y="681037"/>
            <a:ext cx="10515600" cy="1325563"/>
          </a:xfrm>
        </p:spPr>
        <p:txBody>
          <a:bodyPr>
            <a:normAutofit fontScale="90000"/>
          </a:bodyPr>
          <a:lstStyle/>
          <a:p>
            <a:r>
              <a:rPr lang="de-DE" dirty="0"/>
              <a:t>IAAS</a:t>
            </a:r>
            <a:br>
              <a:rPr lang="de-DE" dirty="0"/>
            </a:br>
            <a:r>
              <a:rPr lang="de-DE" dirty="0"/>
              <a:t>PAAS</a:t>
            </a:r>
            <a:br>
              <a:rPr lang="de-DE" dirty="0"/>
            </a:br>
            <a:r>
              <a:rPr lang="de-DE" dirty="0"/>
              <a:t>SAAS</a:t>
            </a:r>
          </a:p>
        </p:txBody>
      </p:sp>
      <p:pic>
        <p:nvPicPr>
          <p:cNvPr id="5" name="Grafik 4">
            <a:extLst>
              <a:ext uri="{FF2B5EF4-FFF2-40B4-BE49-F238E27FC236}">
                <a16:creationId xmlns:a16="http://schemas.microsoft.com/office/drawing/2014/main" id="{22DFCCF3-7025-945F-9AB0-5F1E627E292F}"/>
              </a:ext>
            </a:extLst>
          </p:cNvPr>
          <p:cNvPicPr>
            <a:picLocks noChangeAspect="1"/>
          </p:cNvPicPr>
          <p:nvPr/>
        </p:nvPicPr>
        <p:blipFill>
          <a:blip r:embed="rId2"/>
          <a:stretch>
            <a:fillRect/>
          </a:stretch>
        </p:blipFill>
        <p:spPr>
          <a:xfrm>
            <a:off x="2736553" y="458720"/>
            <a:ext cx="8226088" cy="5718243"/>
          </a:xfrm>
          <a:prstGeom prst="rect">
            <a:avLst/>
          </a:prstGeom>
        </p:spPr>
      </p:pic>
      <p:sp>
        <p:nvSpPr>
          <p:cNvPr id="6" name="Rechteck 5">
            <a:extLst>
              <a:ext uri="{FF2B5EF4-FFF2-40B4-BE49-F238E27FC236}">
                <a16:creationId xmlns:a16="http://schemas.microsoft.com/office/drawing/2014/main" id="{DFB380EC-1F56-7D9A-668A-9B25BF64F914}"/>
              </a:ext>
            </a:extLst>
          </p:cNvPr>
          <p:cNvSpPr/>
          <p:nvPr/>
        </p:nvSpPr>
        <p:spPr>
          <a:xfrm>
            <a:off x="8493760" y="5902960"/>
            <a:ext cx="1463040" cy="172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dirty="0">
                <a:solidFill>
                  <a:schemeClr val="tx1"/>
                </a:solidFill>
              </a:rPr>
              <a:t>Anbieter</a:t>
            </a:r>
          </a:p>
        </p:txBody>
      </p:sp>
    </p:spTree>
    <p:extLst>
      <p:ext uri="{BB962C8B-B14F-4D97-AF65-F5344CB8AC3E}">
        <p14:creationId xmlns:p14="http://schemas.microsoft.com/office/powerpoint/2010/main" val="1083163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3BD2199A-C1E8-E939-D8E6-FE83A9A9E53E}"/>
              </a:ext>
            </a:extLst>
          </p:cNvPr>
          <p:cNvSpPr txBox="1"/>
          <p:nvPr/>
        </p:nvSpPr>
        <p:spPr>
          <a:xfrm>
            <a:off x="710118" y="204281"/>
            <a:ext cx="9931941" cy="5386090"/>
          </a:xfrm>
          <a:prstGeom prst="rect">
            <a:avLst/>
          </a:prstGeom>
          <a:noFill/>
        </p:spPr>
        <p:txBody>
          <a:bodyPr wrap="square">
            <a:spAutoFit/>
          </a:bodyPr>
          <a:lstStyle/>
          <a:p>
            <a:r>
              <a:rPr lang="de-DE" sz="3200" kern="100" dirty="0">
                <a:effectLst/>
                <a:latin typeface="Calibri" panose="020F0502020204030204" pitchFamily="34" charset="0"/>
                <a:ea typeface="Calibri" panose="020F0502020204030204" pitchFamily="34" charset="0"/>
                <a:cs typeface="Times New Roman" panose="02020603050405020304" pitchFamily="18" charset="0"/>
              </a:rPr>
              <a:t>Horizontales und Vertikales Aufrüsten</a:t>
            </a:r>
          </a:p>
          <a:p>
            <a:r>
              <a:rPr lang="de-DE" sz="24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de-DE" sz="2400" kern="100" dirty="0">
                <a:effectLst/>
                <a:latin typeface="Calibri" panose="020F0502020204030204" pitchFamily="34" charset="0"/>
                <a:ea typeface="Calibri" panose="020F0502020204030204" pitchFamily="34" charset="0"/>
                <a:cs typeface="Times New Roman" panose="02020603050405020304" pitchFamily="18" charset="0"/>
              </a:rPr>
              <a:t>Horizontal		Nebeneinander					                                        					zusätzliche Festplatte</a:t>
            </a:r>
          </a:p>
          <a:p>
            <a:r>
              <a:rPr lang="de-DE" sz="2400" kern="100" dirty="0">
                <a:effectLst/>
                <a:latin typeface="Calibri" panose="020F0502020204030204" pitchFamily="34" charset="0"/>
                <a:ea typeface="Calibri" panose="020F0502020204030204" pitchFamily="34" charset="0"/>
                <a:cs typeface="Times New Roman" panose="02020603050405020304" pitchFamily="18" charset="0"/>
              </a:rPr>
              <a:t>			„Erhöhe ich die Speicherkapazität!“</a:t>
            </a:r>
          </a:p>
          <a:p>
            <a:r>
              <a:rPr lang="de-DE" sz="24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de-DE"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sz="2400" kern="100" dirty="0">
              <a:latin typeface="Calibri" panose="020F0502020204030204" pitchFamily="34" charset="0"/>
              <a:ea typeface="Calibri" panose="020F0502020204030204" pitchFamily="34" charset="0"/>
              <a:cs typeface="Times New Roman" panose="02020603050405020304" pitchFamily="18" charset="0"/>
            </a:endParaRPr>
          </a:p>
          <a:p>
            <a:endParaRPr lang="de-DE"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sz="2400" kern="100" dirty="0">
              <a:latin typeface="Calibri" panose="020F0502020204030204" pitchFamily="34" charset="0"/>
              <a:ea typeface="Calibri" panose="020F0502020204030204" pitchFamily="34" charset="0"/>
              <a:cs typeface="Times New Roman" panose="02020603050405020304" pitchFamily="18" charset="0"/>
            </a:endParaRPr>
          </a:p>
          <a:p>
            <a:r>
              <a:rPr lang="de-DE" sz="2400" kern="100" dirty="0">
                <a:effectLst/>
                <a:latin typeface="Calibri" panose="020F0502020204030204" pitchFamily="34" charset="0"/>
                <a:ea typeface="Calibri" panose="020F0502020204030204" pitchFamily="34" charset="0"/>
                <a:cs typeface="Times New Roman" panose="02020603050405020304" pitchFamily="18" charset="0"/>
              </a:rPr>
              <a:t>Vertikal		Übereinander			</a:t>
            </a:r>
          </a:p>
          <a:p>
            <a:r>
              <a:rPr lang="de-DE" sz="2400" kern="100" dirty="0">
                <a:latin typeface="Calibri" panose="020F0502020204030204" pitchFamily="34" charset="0"/>
                <a:ea typeface="Calibri" panose="020F0502020204030204" pitchFamily="34" charset="0"/>
                <a:cs typeface="Times New Roman" panose="02020603050405020304" pitchFamily="18" charset="0"/>
              </a:rPr>
              <a:t>					</a:t>
            </a:r>
            <a:r>
              <a:rPr lang="de-DE" sz="2400" kern="100" dirty="0">
                <a:effectLst/>
                <a:latin typeface="Calibri" panose="020F0502020204030204" pitchFamily="34" charset="0"/>
                <a:ea typeface="Calibri" panose="020F0502020204030204" pitchFamily="34" charset="0"/>
                <a:cs typeface="Times New Roman" panose="02020603050405020304" pitchFamily="18" charset="0"/>
              </a:rPr>
              <a:t>Speichererweiterung, </a:t>
            </a:r>
          </a:p>
          <a:p>
            <a:r>
              <a:rPr lang="de-DE" sz="2400" kern="100" dirty="0">
                <a:latin typeface="Calibri" panose="020F0502020204030204" pitchFamily="34" charset="0"/>
                <a:ea typeface="Calibri" panose="020F0502020204030204" pitchFamily="34" charset="0"/>
                <a:cs typeface="Times New Roman" panose="02020603050405020304" pitchFamily="18" charset="0"/>
              </a:rPr>
              <a:t>					</a:t>
            </a:r>
            <a:r>
              <a:rPr lang="de-DE" sz="2400" kern="100" dirty="0">
                <a:effectLst/>
                <a:latin typeface="Calibri" panose="020F0502020204030204" pitchFamily="34" charset="0"/>
                <a:ea typeface="Calibri" panose="020F0502020204030204" pitchFamily="34" charset="0"/>
                <a:cs typeface="Times New Roman" panose="02020603050405020304" pitchFamily="18" charset="0"/>
              </a:rPr>
              <a:t>neuer Server mit mehr Leistung</a:t>
            </a:r>
          </a:p>
          <a:p>
            <a:r>
              <a:rPr lang="de-DE" sz="2400" kern="100" dirty="0">
                <a:effectLst/>
                <a:latin typeface="Calibri" panose="020F0502020204030204" pitchFamily="34" charset="0"/>
                <a:ea typeface="Calibri" panose="020F0502020204030204" pitchFamily="34" charset="0"/>
                <a:cs typeface="Times New Roman" panose="02020603050405020304" pitchFamily="18" charset="0"/>
              </a:rPr>
              <a:t>			„Erhöhe ich die Leistungsfähigkeit!“</a:t>
            </a:r>
          </a:p>
        </p:txBody>
      </p:sp>
      <p:sp>
        <p:nvSpPr>
          <p:cNvPr id="6" name="Pfeil: nach links und rechts 5">
            <a:extLst>
              <a:ext uri="{FF2B5EF4-FFF2-40B4-BE49-F238E27FC236}">
                <a16:creationId xmlns:a16="http://schemas.microsoft.com/office/drawing/2014/main" id="{8A2B904E-985E-959A-5EA9-D475B5EB4434}"/>
              </a:ext>
            </a:extLst>
          </p:cNvPr>
          <p:cNvSpPr/>
          <p:nvPr/>
        </p:nvSpPr>
        <p:spPr>
          <a:xfrm>
            <a:off x="8910536" y="1118680"/>
            <a:ext cx="2276272" cy="1123545"/>
          </a:xfrm>
          <a:prstGeom prst="lef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b="1">
              <a:ln w="22225">
                <a:solidFill>
                  <a:schemeClr val="accent2"/>
                </a:solidFill>
                <a:prstDash val="solid"/>
              </a:ln>
              <a:solidFill>
                <a:schemeClr val="accent2">
                  <a:lumMod val="40000"/>
                  <a:lumOff val="60000"/>
                </a:schemeClr>
              </a:solidFill>
            </a:endParaRPr>
          </a:p>
        </p:txBody>
      </p:sp>
      <p:sp>
        <p:nvSpPr>
          <p:cNvPr id="7" name="Pfeil: nach oben und unten 6">
            <a:extLst>
              <a:ext uri="{FF2B5EF4-FFF2-40B4-BE49-F238E27FC236}">
                <a16:creationId xmlns:a16="http://schemas.microsoft.com/office/drawing/2014/main" id="{5E447042-0B0C-9DA3-4B66-B09AD15946BD}"/>
              </a:ext>
            </a:extLst>
          </p:cNvPr>
          <p:cNvSpPr/>
          <p:nvPr/>
        </p:nvSpPr>
        <p:spPr>
          <a:xfrm>
            <a:off x="9533106" y="3969280"/>
            <a:ext cx="1031132" cy="1984443"/>
          </a:xfrm>
          <a:prstGeom prst="upDown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322607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5F61AA-658D-D1E1-4AA0-65CBF1C76606}"/>
              </a:ext>
            </a:extLst>
          </p:cNvPr>
          <p:cNvSpPr>
            <a:spLocks noGrp="1"/>
          </p:cNvSpPr>
          <p:nvPr>
            <p:ph type="title"/>
          </p:nvPr>
        </p:nvSpPr>
        <p:spPr/>
        <p:txBody>
          <a:bodyPr/>
          <a:lstStyle/>
          <a:p>
            <a:r>
              <a:rPr lang="de-DE" dirty="0"/>
              <a:t>DHCP</a:t>
            </a:r>
          </a:p>
        </p:txBody>
      </p:sp>
      <p:pic>
        <p:nvPicPr>
          <p:cNvPr id="9" name="Inhaltsplatzhalter 8">
            <a:extLst>
              <a:ext uri="{FF2B5EF4-FFF2-40B4-BE49-F238E27FC236}">
                <a16:creationId xmlns:a16="http://schemas.microsoft.com/office/drawing/2014/main" id="{A70B8931-9316-41FC-2B66-7ADCE0A107B3}"/>
              </a:ext>
            </a:extLst>
          </p:cNvPr>
          <p:cNvPicPr>
            <a:picLocks noGrp="1" noChangeAspect="1"/>
          </p:cNvPicPr>
          <p:nvPr>
            <p:ph idx="1"/>
          </p:nvPr>
        </p:nvPicPr>
        <p:blipFill>
          <a:blip r:embed="rId2"/>
          <a:stretch>
            <a:fillRect/>
          </a:stretch>
        </p:blipFill>
        <p:spPr>
          <a:xfrm>
            <a:off x="748979" y="1368425"/>
            <a:ext cx="6413872" cy="4351338"/>
          </a:xfrm>
        </p:spPr>
      </p:pic>
      <p:pic>
        <p:nvPicPr>
          <p:cNvPr id="4" name="Grafik 3">
            <a:extLst>
              <a:ext uri="{FF2B5EF4-FFF2-40B4-BE49-F238E27FC236}">
                <a16:creationId xmlns:a16="http://schemas.microsoft.com/office/drawing/2014/main" id="{BF50CAA4-60E0-1B4A-1766-60B3FB83F0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1329" y="1496088"/>
            <a:ext cx="4209643" cy="4223675"/>
          </a:xfrm>
          <a:prstGeom prst="rect">
            <a:avLst/>
          </a:prstGeom>
        </p:spPr>
      </p:pic>
    </p:spTree>
    <p:extLst>
      <p:ext uri="{BB962C8B-B14F-4D97-AF65-F5344CB8AC3E}">
        <p14:creationId xmlns:p14="http://schemas.microsoft.com/office/powerpoint/2010/main" val="5387747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31BF9C-28D8-DC80-C021-BE7BB2E1F522}"/>
              </a:ext>
            </a:extLst>
          </p:cNvPr>
          <p:cNvSpPr>
            <a:spLocks noGrp="1"/>
          </p:cNvSpPr>
          <p:nvPr>
            <p:ph type="title"/>
          </p:nvPr>
        </p:nvSpPr>
        <p:spPr/>
        <p:txBody>
          <a:bodyPr/>
          <a:lstStyle/>
          <a:p>
            <a:r>
              <a:rPr lang="de-DE" dirty="0"/>
              <a:t>DNS</a:t>
            </a:r>
          </a:p>
        </p:txBody>
      </p:sp>
      <p:pic>
        <p:nvPicPr>
          <p:cNvPr id="5" name="Inhaltsplatzhalter 4">
            <a:extLst>
              <a:ext uri="{FF2B5EF4-FFF2-40B4-BE49-F238E27FC236}">
                <a16:creationId xmlns:a16="http://schemas.microsoft.com/office/drawing/2014/main" id="{D75C39A6-F7A9-925E-C2BB-D5651A237D5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8144" y="1825625"/>
            <a:ext cx="7735712" cy="4351338"/>
          </a:xfrm>
        </p:spPr>
      </p:pic>
    </p:spTree>
    <p:extLst>
      <p:ext uri="{BB962C8B-B14F-4D97-AF65-F5344CB8AC3E}">
        <p14:creationId xmlns:p14="http://schemas.microsoft.com/office/powerpoint/2010/main" val="31680694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ACA205-500D-E192-A663-CD212120C782}"/>
              </a:ext>
            </a:extLst>
          </p:cNvPr>
          <p:cNvSpPr>
            <a:spLocks noGrp="1"/>
          </p:cNvSpPr>
          <p:nvPr>
            <p:ph type="title"/>
          </p:nvPr>
        </p:nvSpPr>
        <p:spPr/>
        <p:txBody>
          <a:bodyPr/>
          <a:lstStyle/>
          <a:p>
            <a:r>
              <a:rPr lang="de-DE" dirty="0"/>
              <a:t>DNS Konfiguration</a:t>
            </a:r>
          </a:p>
        </p:txBody>
      </p:sp>
      <p:graphicFrame>
        <p:nvGraphicFramePr>
          <p:cNvPr id="4" name="Inhaltsplatzhalter 3">
            <a:extLst>
              <a:ext uri="{FF2B5EF4-FFF2-40B4-BE49-F238E27FC236}">
                <a16:creationId xmlns:a16="http://schemas.microsoft.com/office/drawing/2014/main" id="{C9D94712-DB32-FEA1-0809-A157E495B9CF}"/>
              </a:ext>
            </a:extLst>
          </p:cNvPr>
          <p:cNvGraphicFramePr>
            <a:graphicFrameLocks noGrp="1"/>
          </p:cNvGraphicFramePr>
          <p:nvPr>
            <p:ph idx="1"/>
            <p:extLst>
              <p:ext uri="{D42A27DB-BD31-4B8C-83A1-F6EECF244321}">
                <p14:modId xmlns:p14="http://schemas.microsoft.com/office/powerpoint/2010/main" val="396259792"/>
              </p:ext>
            </p:extLst>
          </p:nvPr>
        </p:nvGraphicFramePr>
        <p:xfrm>
          <a:off x="1190080" y="1802234"/>
          <a:ext cx="9811839" cy="4398120"/>
        </p:xfrm>
        <a:graphic>
          <a:graphicData uri="http://schemas.openxmlformats.org/drawingml/2006/table">
            <a:tbl>
              <a:tblPr/>
              <a:tblGrid>
                <a:gridCol w="3270613">
                  <a:extLst>
                    <a:ext uri="{9D8B030D-6E8A-4147-A177-3AD203B41FA5}">
                      <a16:colId xmlns:a16="http://schemas.microsoft.com/office/drawing/2014/main" val="1610413431"/>
                    </a:ext>
                  </a:extLst>
                </a:gridCol>
                <a:gridCol w="3270613">
                  <a:extLst>
                    <a:ext uri="{9D8B030D-6E8A-4147-A177-3AD203B41FA5}">
                      <a16:colId xmlns:a16="http://schemas.microsoft.com/office/drawing/2014/main" val="2471163627"/>
                    </a:ext>
                  </a:extLst>
                </a:gridCol>
                <a:gridCol w="3270613">
                  <a:extLst>
                    <a:ext uri="{9D8B030D-6E8A-4147-A177-3AD203B41FA5}">
                      <a16:colId xmlns:a16="http://schemas.microsoft.com/office/drawing/2014/main" val="1689801318"/>
                    </a:ext>
                  </a:extLst>
                </a:gridCol>
              </a:tblGrid>
              <a:tr h="341281">
                <a:tc>
                  <a:txBody>
                    <a:bodyPr/>
                    <a:lstStyle/>
                    <a:p>
                      <a:pPr algn="l"/>
                      <a:r>
                        <a:rPr lang="de-DE" sz="1700" dirty="0">
                          <a:effectLst/>
                        </a:rPr>
                        <a:t>RR </a:t>
                      </a:r>
                    </a:p>
                  </a:txBody>
                  <a:tcPr marL="85320" marR="85320" marT="42660" marB="42660" anchor="ctr">
                    <a:lnL>
                      <a:noFill/>
                    </a:lnL>
                    <a:lnR>
                      <a:noFill/>
                    </a:lnR>
                    <a:lnT>
                      <a:noFill/>
                    </a:lnT>
                    <a:lnB>
                      <a:noFill/>
                    </a:lnB>
                    <a:noFill/>
                  </a:tcPr>
                </a:tc>
                <a:tc>
                  <a:txBody>
                    <a:bodyPr/>
                    <a:lstStyle/>
                    <a:p>
                      <a:r>
                        <a:rPr lang="de-DE" sz="1700"/>
                        <a:t>Wert </a:t>
                      </a:r>
                    </a:p>
                  </a:txBody>
                  <a:tcPr marL="85320" marR="85320" marT="42660" marB="42660" anchor="ctr">
                    <a:lnL>
                      <a:noFill/>
                    </a:lnL>
                    <a:lnR>
                      <a:noFill/>
                    </a:lnR>
                    <a:lnT>
                      <a:noFill/>
                    </a:lnT>
                    <a:lnB>
                      <a:noFill/>
                    </a:lnB>
                    <a:noFill/>
                  </a:tcPr>
                </a:tc>
                <a:tc>
                  <a:txBody>
                    <a:bodyPr/>
                    <a:lstStyle/>
                    <a:p>
                      <a:r>
                        <a:rPr lang="de-DE" sz="1700"/>
                        <a:t>Beschreibung </a:t>
                      </a:r>
                    </a:p>
                  </a:txBody>
                  <a:tcPr marL="85320" marR="85320" marT="42660" marB="42660" anchor="ctr">
                    <a:lnL>
                      <a:noFill/>
                    </a:lnL>
                    <a:lnR>
                      <a:noFill/>
                    </a:lnR>
                    <a:lnT>
                      <a:noFill/>
                    </a:lnT>
                    <a:lnB>
                      <a:noFill/>
                    </a:lnB>
                    <a:noFill/>
                  </a:tcPr>
                </a:tc>
                <a:extLst>
                  <a:ext uri="{0D108BD9-81ED-4DB2-BD59-A6C34878D82A}">
                    <a16:rowId xmlns:a16="http://schemas.microsoft.com/office/drawing/2014/main" val="1070660715"/>
                  </a:ext>
                </a:extLst>
              </a:tr>
              <a:tr h="853203">
                <a:tc>
                  <a:txBody>
                    <a:bodyPr/>
                    <a:lstStyle/>
                    <a:p>
                      <a:r>
                        <a:rPr lang="de-DE" sz="1700"/>
                        <a:t>NS </a:t>
                      </a:r>
                    </a:p>
                  </a:txBody>
                  <a:tcPr marL="85320" marR="85320" marT="42660" marB="42660" anchor="ctr">
                    <a:lnL>
                      <a:noFill/>
                    </a:lnL>
                    <a:lnR>
                      <a:noFill/>
                    </a:lnR>
                    <a:lnT>
                      <a:noFill/>
                    </a:lnT>
                    <a:lnB>
                      <a:noFill/>
                    </a:lnB>
                    <a:noFill/>
                  </a:tcPr>
                </a:tc>
                <a:tc>
                  <a:txBody>
                    <a:bodyPr/>
                    <a:lstStyle/>
                    <a:p>
                      <a:r>
                        <a:rPr lang="de-DE" sz="1700"/>
                        <a:t>FQDN eines DNS-Servers </a:t>
                      </a:r>
                    </a:p>
                  </a:txBody>
                  <a:tcPr marL="85320" marR="85320" marT="42660" marB="42660" anchor="ctr">
                    <a:lnL>
                      <a:noFill/>
                    </a:lnL>
                    <a:lnR>
                      <a:noFill/>
                    </a:lnR>
                    <a:lnT>
                      <a:noFill/>
                    </a:lnT>
                    <a:lnB>
                      <a:noFill/>
                    </a:lnB>
                    <a:noFill/>
                  </a:tcPr>
                </a:tc>
                <a:tc>
                  <a:txBody>
                    <a:bodyPr/>
                    <a:lstStyle/>
                    <a:p>
                      <a:r>
                        <a:rPr lang="de-DE" sz="1700"/>
                        <a:t>alle primären und sekundären DNS-Server der Domain sollten einen Eintrag besitzen </a:t>
                      </a:r>
                    </a:p>
                  </a:txBody>
                  <a:tcPr marL="85320" marR="85320" marT="42660" marB="42660" anchor="ctr">
                    <a:lnL>
                      <a:noFill/>
                    </a:lnL>
                    <a:lnR>
                      <a:noFill/>
                    </a:lnR>
                    <a:lnT>
                      <a:noFill/>
                    </a:lnT>
                    <a:lnB>
                      <a:noFill/>
                    </a:lnB>
                    <a:noFill/>
                  </a:tcPr>
                </a:tc>
                <a:extLst>
                  <a:ext uri="{0D108BD9-81ED-4DB2-BD59-A6C34878D82A}">
                    <a16:rowId xmlns:a16="http://schemas.microsoft.com/office/drawing/2014/main" val="28114394"/>
                  </a:ext>
                </a:extLst>
              </a:tr>
              <a:tr h="341281">
                <a:tc>
                  <a:txBody>
                    <a:bodyPr/>
                    <a:lstStyle/>
                    <a:p>
                      <a:r>
                        <a:rPr lang="de-DE" sz="1700"/>
                        <a:t>A </a:t>
                      </a:r>
                    </a:p>
                  </a:txBody>
                  <a:tcPr marL="85320" marR="85320" marT="42660" marB="42660" anchor="ctr">
                    <a:lnL>
                      <a:noFill/>
                    </a:lnL>
                    <a:lnR>
                      <a:noFill/>
                    </a:lnR>
                    <a:lnT>
                      <a:noFill/>
                    </a:lnT>
                    <a:lnB>
                      <a:noFill/>
                    </a:lnB>
                    <a:noFill/>
                  </a:tcPr>
                </a:tc>
                <a:tc>
                  <a:txBody>
                    <a:bodyPr/>
                    <a:lstStyle/>
                    <a:p>
                      <a:r>
                        <a:rPr lang="de-DE" sz="1700"/>
                        <a:t>IP-Adresse </a:t>
                      </a:r>
                    </a:p>
                  </a:txBody>
                  <a:tcPr marL="85320" marR="85320" marT="42660" marB="42660" anchor="ctr">
                    <a:lnL>
                      <a:noFill/>
                    </a:lnL>
                    <a:lnR>
                      <a:noFill/>
                    </a:lnR>
                    <a:lnT>
                      <a:noFill/>
                    </a:lnT>
                    <a:lnB>
                      <a:noFill/>
                    </a:lnB>
                    <a:noFill/>
                  </a:tcPr>
                </a:tc>
                <a:tc>
                  <a:txBody>
                    <a:bodyPr/>
                    <a:lstStyle/>
                    <a:p>
                      <a:r>
                        <a:rPr lang="de-DE" sz="1700"/>
                        <a:t>"normaler" Eintrag: Name → IP </a:t>
                      </a:r>
                    </a:p>
                  </a:txBody>
                  <a:tcPr marL="85320" marR="85320" marT="42660" marB="42660" anchor="ctr">
                    <a:lnL>
                      <a:noFill/>
                    </a:lnL>
                    <a:lnR>
                      <a:noFill/>
                    </a:lnR>
                    <a:lnT>
                      <a:noFill/>
                    </a:lnT>
                    <a:lnB>
                      <a:noFill/>
                    </a:lnB>
                    <a:noFill/>
                  </a:tcPr>
                </a:tc>
                <a:extLst>
                  <a:ext uri="{0D108BD9-81ED-4DB2-BD59-A6C34878D82A}">
                    <a16:rowId xmlns:a16="http://schemas.microsoft.com/office/drawing/2014/main" val="2020146145"/>
                  </a:ext>
                </a:extLst>
              </a:tr>
              <a:tr h="853203">
                <a:tc>
                  <a:txBody>
                    <a:bodyPr/>
                    <a:lstStyle/>
                    <a:p>
                      <a:r>
                        <a:rPr lang="de-DE" sz="1700"/>
                        <a:t>CNAME </a:t>
                      </a:r>
                    </a:p>
                  </a:txBody>
                  <a:tcPr marL="85320" marR="85320" marT="42660" marB="42660" anchor="ctr">
                    <a:lnL>
                      <a:noFill/>
                    </a:lnL>
                    <a:lnR>
                      <a:noFill/>
                    </a:lnR>
                    <a:lnT>
                      <a:noFill/>
                    </a:lnT>
                    <a:lnB>
                      <a:noFill/>
                    </a:lnB>
                    <a:noFill/>
                  </a:tcPr>
                </a:tc>
                <a:tc>
                  <a:txBody>
                    <a:bodyPr/>
                    <a:lstStyle/>
                    <a:p>
                      <a:r>
                        <a:rPr lang="de-DE" sz="1700"/>
                        <a:t>richtiger Name </a:t>
                      </a:r>
                    </a:p>
                  </a:txBody>
                  <a:tcPr marL="85320" marR="85320" marT="42660" marB="42660" anchor="ctr">
                    <a:lnL>
                      <a:noFill/>
                    </a:lnL>
                    <a:lnR>
                      <a:noFill/>
                    </a:lnR>
                    <a:lnT>
                      <a:noFill/>
                    </a:lnT>
                    <a:lnB>
                      <a:noFill/>
                    </a:lnB>
                    <a:noFill/>
                  </a:tcPr>
                </a:tc>
                <a:tc>
                  <a:txBody>
                    <a:bodyPr/>
                    <a:lstStyle/>
                    <a:p>
                      <a:r>
                        <a:rPr lang="de-DE" sz="1700"/>
                        <a:t>Alias-Definition - richtiger Name muss kein FQDN sein, sollte aber kein weiterer CNAME sein </a:t>
                      </a:r>
                    </a:p>
                  </a:txBody>
                  <a:tcPr marL="85320" marR="85320" marT="42660" marB="42660" anchor="ctr">
                    <a:lnL>
                      <a:noFill/>
                    </a:lnL>
                    <a:lnR>
                      <a:noFill/>
                    </a:lnR>
                    <a:lnT>
                      <a:noFill/>
                    </a:lnT>
                    <a:lnB>
                      <a:noFill/>
                    </a:lnB>
                    <a:noFill/>
                  </a:tcPr>
                </a:tc>
                <a:extLst>
                  <a:ext uri="{0D108BD9-81ED-4DB2-BD59-A6C34878D82A}">
                    <a16:rowId xmlns:a16="http://schemas.microsoft.com/office/drawing/2014/main" val="2300741156"/>
                  </a:ext>
                </a:extLst>
              </a:tr>
              <a:tr h="1365126">
                <a:tc>
                  <a:txBody>
                    <a:bodyPr/>
                    <a:lstStyle/>
                    <a:p>
                      <a:r>
                        <a:rPr lang="de-DE" sz="1700"/>
                        <a:t>MX </a:t>
                      </a:r>
                    </a:p>
                  </a:txBody>
                  <a:tcPr marL="85320" marR="85320" marT="42660" marB="42660" anchor="ctr">
                    <a:lnL>
                      <a:noFill/>
                    </a:lnL>
                    <a:lnR>
                      <a:noFill/>
                    </a:lnR>
                    <a:lnT>
                      <a:noFill/>
                    </a:lnT>
                    <a:lnB>
                      <a:noFill/>
                    </a:lnB>
                    <a:noFill/>
                  </a:tcPr>
                </a:tc>
                <a:tc>
                  <a:txBody>
                    <a:bodyPr/>
                    <a:lstStyle/>
                    <a:p>
                      <a:r>
                        <a:rPr lang="de-DE" sz="1700"/>
                        <a:t>Priorität Name </a:t>
                      </a:r>
                    </a:p>
                  </a:txBody>
                  <a:tcPr marL="85320" marR="85320" marT="42660" marB="42660" anchor="ctr">
                    <a:lnL>
                      <a:noFill/>
                    </a:lnL>
                    <a:lnR>
                      <a:noFill/>
                    </a:lnR>
                    <a:lnT>
                      <a:noFill/>
                    </a:lnT>
                    <a:lnB>
                      <a:noFill/>
                    </a:lnB>
                    <a:noFill/>
                  </a:tcPr>
                </a:tc>
                <a:tc>
                  <a:txBody>
                    <a:bodyPr/>
                    <a:lstStyle/>
                    <a:p>
                      <a:r>
                        <a:rPr lang="de-DE" sz="1700"/>
                        <a:t>Mailserver, der Mail für die Domain annimmt - Priorität muss eine Zahl sein (niedriger: zuerst probieren), Name ist der Name des Mailservers </a:t>
                      </a:r>
                    </a:p>
                  </a:txBody>
                  <a:tcPr marL="85320" marR="85320" marT="42660" marB="42660" anchor="ctr">
                    <a:lnL>
                      <a:noFill/>
                    </a:lnL>
                    <a:lnR>
                      <a:noFill/>
                    </a:lnR>
                    <a:lnT>
                      <a:noFill/>
                    </a:lnT>
                    <a:lnB>
                      <a:noFill/>
                    </a:lnB>
                    <a:noFill/>
                  </a:tcPr>
                </a:tc>
                <a:extLst>
                  <a:ext uri="{0D108BD9-81ED-4DB2-BD59-A6C34878D82A}">
                    <a16:rowId xmlns:a16="http://schemas.microsoft.com/office/drawing/2014/main" val="1293839376"/>
                  </a:ext>
                </a:extLst>
              </a:tr>
              <a:tr h="597242">
                <a:tc>
                  <a:txBody>
                    <a:bodyPr/>
                    <a:lstStyle/>
                    <a:p>
                      <a:r>
                        <a:rPr lang="de-DE" sz="1700"/>
                        <a:t>PTR </a:t>
                      </a:r>
                    </a:p>
                  </a:txBody>
                  <a:tcPr marL="85320" marR="85320" marT="42660" marB="42660" anchor="ctr">
                    <a:lnL>
                      <a:noFill/>
                    </a:lnL>
                    <a:lnR>
                      <a:noFill/>
                    </a:lnR>
                    <a:lnT>
                      <a:noFill/>
                    </a:lnT>
                    <a:lnB>
                      <a:noFill/>
                    </a:lnB>
                    <a:noFill/>
                  </a:tcPr>
                </a:tc>
                <a:tc>
                  <a:txBody>
                    <a:bodyPr/>
                    <a:lstStyle/>
                    <a:p>
                      <a:r>
                        <a:rPr lang="de-DE" sz="1700"/>
                        <a:t>FQDN </a:t>
                      </a:r>
                    </a:p>
                  </a:txBody>
                  <a:tcPr marL="85320" marR="85320" marT="42660" marB="42660" anchor="ctr">
                    <a:lnL>
                      <a:noFill/>
                    </a:lnL>
                    <a:lnR>
                      <a:noFill/>
                    </a:lnR>
                    <a:lnT>
                      <a:noFill/>
                    </a:lnT>
                    <a:lnB>
                      <a:noFill/>
                    </a:lnB>
                    <a:noFill/>
                  </a:tcPr>
                </a:tc>
                <a:tc>
                  <a:txBody>
                    <a:bodyPr/>
                    <a:lstStyle/>
                    <a:p>
                      <a:r>
                        <a:rPr lang="de-DE" sz="1700" dirty="0"/>
                        <a:t>umgekehrte Auflösung: IP → Name</a:t>
                      </a:r>
                    </a:p>
                  </a:txBody>
                  <a:tcPr marL="85320" marR="85320" marT="42660" marB="42660" anchor="ctr">
                    <a:lnL>
                      <a:noFill/>
                    </a:lnL>
                    <a:lnR>
                      <a:noFill/>
                    </a:lnR>
                    <a:lnT>
                      <a:noFill/>
                    </a:lnT>
                    <a:lnB>
                      <a:noFill/>
                    </a:lnB>
                    <a:noFill/>
                  </a:tcPr>
                </a:tc>
                <a:extLst>
                  <a:ext uri="{0D108BD9-81ED-4DB2-BD59-A6C34878D82A}">
                    <a16:rowId xmlns:a16="http://schemas.microsoft.com/office/drawing/2014/main" val="3979158714"/>
                  </a:ext>
                </a:extLst>
              </a:tr>
            </a:tbl>
          </a:graphicData>
        </a:graphic>
      </p:graphicFrame>
    </p:spTree>
    <p:extLst>
      <p:ext uri="{BB962C8B-B14F-4D97-AF65-F5344CB8AC3E}">
        <p14:creationId xmlns:p14="http://schemas.microsoft.com/office/powerpoint/2010/main" val="25063312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C48C16-F1C0-748E-B804-FA0D4D64E325}"/>
              </a:ext>
            </a:extLst>
          </p:cNvPr>
          <p:cNvSpPr>
            <a:spLocks noGrp="1"/>
          </p:cNvSpPr>
          <p:nvPr>
            <p:ph type="title"/>
          </p:nvPr>
        </p:nvSpPr>
        <p:spPr/>
        <p:txBody>
          <a:bodyPr/>
          <a:lstStyle/>
          <a:p>
            <a:r>
              <a:rPr lang="de-DE" dirty="0"/>
              <a:t>Lan Kabel</a:t>
            </a:r>
          </a:p>
        </p:txBody>
      </p:sp>
      <p:pic>
        <p:nvPicPr>
          <p:cNvPr id="9" name="Inhaltsplatzhalter 8">
            <a:extLst>
              <a:ext uri="{FF2B5EF4-FFF2-40B4-BE49-F238E27FC236}">
                <a16:creationId xmlns:a16="http://schemas.microsoft.com/office/drawing/2014/main" id="{42CB445F-FAFA-2DBA-4EC4-11DA7D162F5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8047" y="1300330"/>
            <a:ext cx="3383604" cy="4785651"/>
          </a:xfrm>
        </p:spPr>
      </p:pic>
      <p:pic>
        <p:nvPicPr>
          <p:cNvPr id="11" name="Grafik 10">
            <a:extLst>
              <a:ext uri="{FF2B5EF4-FFF2-40B4-BE49-F238E27FC236}">
                <a16:creationId xmlns:a16="http://schemas.microsoft.com/office/drawing/2014/main" id="{2335F363-6E61-C552-DB26-341ED40E85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7541" y="0"/>
            <a:ext cx="5295089" cy="5295089"/>
          </a:xfrm>
          <a:prstGeom prst="rect">
            <a:avLst/>
          </a:prstGeom>
        </p:spPr>
      </p:pic>
      <p:pic>
        <p:nvPicPr>
          <p:cNvPr id="13" name="Grafik 12">
            <a:extLst>
              <a:ext uri="{FF2B5EF4-FFF2-40B4-BE49-F238E27FC236}">
                <a16:creationId xmlns:a16="http://schemas.microsoft.com/office/drawing/2014/main" id="{86D8E0F3-2852-C5D5-0510-7F4D2651EF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5703" y="4870527"/>
            <a:ext cx="3383604" cy="1367981"/>
          </a:xfrm>
          <a:prstGeom prst="rect">
            <a:avLst/>
          </a:prstGeom>
        </p:spPr>
      </p:pic>
    </p:spTree>
    <p:extLst>
      <p:ext uri="{BB962C8B-B14F-4D97-AF65-F5344CB8AC3E}">
        <p14:creationId xmlns:p14="http://schemas.microsoft.com/office/powerpoint/2010/main" val="12291413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F7BC74-7B82-7151-EDA3-3FB57F1AAFE9}"/>
              </a:ext>
            </a:extLst>
          </p:cNvPr>
          <p:cNvSpPr>
            <a:spLocks noGrp="1"/>
          </p:cNvSpPr>
          <p:nvPr>
            <p:ph type="title"/>
          </p:nvPr>
        </p:nvSpPr>
        <p:spPr>
          <a:xfrm>
            <a:off x="838200" y="365125"/>
            <a:ext cx="10515600" cy="986155"/>
          </a:xfrm>
        </p:spPr>
        <p:txBody>
          <a:bodyPr/>
          <a:lstStyle/>
          <a:p>
            <a:r>
              <a:rPr lang="de-DE" dirty="0"/>
              <a:t>SFP / SFP+</a:t>
            </a:r>
          </a:p>
        </p:txBody>
      </p:sp>
      <p:pic>
        <p:nvPicPr>
          <p:cNvPr id="5" name="Inhaltsplatzhalter 4">
            <a:extLst>
              <a:ext uri="{FF2B5EF4-FFF2-40B4-BE49-F238E27FC236}">
                <a16:creationId xmlns:a16="http://schemas.microsoft.com/office/drawing/2014/main" id="{CC115954-3803-E363-37A1-4A5871B403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0380" y="992437"/>
            <a:ext cx="8651240" cy="3227872"/>
          </a:xfrm>
        </p:spPr>
      </p:pic>
      <p:sp>
        <p:nvSpPr>
          <p:cNvPr id="6" name="Rechteck 5">
            <a:extLst>
              <a:ext uri="{FF2B5EF4-FFF2-40B4-BE49-F238E27FC236}">
                <a16:creationId xmlns:a16="http://schemas.microsoft.com/office/drawing/2014/main" id="{89046978-BF31-6D16-360E-3ABBE606F07E}"/>
              </a:ext>
            </a:extLst>
          </p:cNvPr>
          <p:cNvSpPr/>
          <p:nvPr/>
        </p:nvSpPr>
        <p:spPr>
          <a:xfrm>
            <a:off x="1036320" y="4358640"/>
            <a:ext cx="10317480" cy="19100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None/>
            </a:pPr>
            <a:r>
              <a:rPr lang="de-DE" sz="1100" b="1" dirty="0">
                <a:effectLst/>
              </a:rPr>
              <a:t>SFP-Module (Small Form-</a:t>
            </a:r>
            <a:r>
              <a:rPr lang="de-DE" sz="1100" b="1" dirty="0" err="1">
                <a:effectLst/>
              </a:rPr>
              <a:t>Factor</a:t>
            </a:r>
            <a:r>
              <a:rPr lang="de-DE" sz="1100" b="1" dirty="0">
                <a:effectLst/>
              </a:rPr>
              <a:t> </a:t>
            </a:r>
            <a:r>
              <a:rPr lang="de-DE" sz="1100" b="1" dirty="0" err="1">
                <a:effectLst/>
              </a:rPr>
              <a:t>Pluggable</a:t>
            </a:r>
            <a:r>
              <a:rPr lang="de-DE" sz="1100" b="1" dirty="0">
                <a:effectLst/>
              </a:rPr>
              <a:t>)</a:t>
            </a:r>
            <a:r>
              <a:rPr lang="de-DE" sz="1100" dirty="0">
                <a:effectLst/>
              </a:rPr>
              <a:t> unterstützen Übertragungsgeschwindigkeiten von 100 Mbit/s bis zu 4,25 Gbit/s. Je nach Modell können sie Fast Ethernet (100 Mbit/s), Gigabit Ethernet (1 Gbit/s), </a:t>
            </a:r>
            <a:r>
              <a:rPr lang="de-DE" sz="1100" dirty="0" err="1">
                <a:effectLst/>
              </a:rPr>
              <a:t>Fibre</a:t>
            </a:r>
            <a:r>
              <a:rPr lang="de-DE" sz="1100" dirty="0">
                <a:effectLst/>
              </a:rPr>
              <a:t> Channel 1/2/4 Gbit/s, SONET und SDH-Standards unterstützen. Der Glasfaseranschluss kann in den Standards LC oder SC ausgeführt werden.</a:t>
            </a:r>
          </a:p>
          <a:p>
            <a:pPr algn="ctr">
              <a:buNone/>
            </a:pPr>
            <a:r>
              <a:rPr lang="de-DE" sz="1100" dirty="0">
                <a:effectLst/>
              </a:rPr>
              <a:t> </a:t>
            </a:r>
          </a:p>
          <a:p>
            <a:pPr algn="ctr"/>
            <a:r>
              <a:rPr lang="de-DE" sz="1100" b="1" dirty="0">
                <a:effectLst/>
              </a:rPr>
              <a:t>SFP+ (Enhanced Small Form-</a:t>
            </a:r>
            <a:r>
              <a:rPr lang="de-DE" sz="1100" b="1" dirty="0" err="1">
                <a:effectLst/>
              </a:rPr>
              <a:t>Factor</a:t>
            </a:r>
            <a:r>
              <a:rPr lang="de-DE" sz="1100" b="1" dirty="0">
                <a:effectLst/>
              </a:rPr>
              <a:t> </a:t>
            </a:r>
            <a:r>
              <a:rPr lang="de-DE" sz="1100" b="1" dirty="0" err="1">
                <a:effectLst/>
              </a:rPr>
              <a:t>Pluggable</a:t>
            </a:r>
            <a:r>
              <a:rPr lang="de-DE" sz="1100" b="1" dirty="0">
                <a:effectLst/>
              </a:rPr>
              <a:t>)</a:t>
            </a:r>
            <a:r>
              <a:rPr lang="de-DE" sz="1100" dirty="0">
                <a:effectLst/>
              </a:rPr>
              <a:t>-Module arbeiten mit Geschwindigkeiten von 6 Gbit/s bis zu 32 Gbit/s. Je nach Modell können sie die Standards </a:t>
            </a:r>
            <a:r>
              <a:rPr lang="de-DE" sz="1100" dirty="0" err="1">
                <a:effectLst/>
              </a:rPr>
              <a:t>Fibre</a:t>
            </a:r>
            <a:r>
              <a:rPr lang="de-DE" sz="1100" dirty="0">
                <a:effectLst/>
              </a:rPr>
              <a:t> Channel 4/8/16/32 Gbit/s, 10 Gigabit Ethernet (10 Gbit/s), SDH STM-1/4/16/64 und OTN OTU2 unterstützen. Der Glasfaseranschluss kann in den Standards LC oder SC ausgeführt werden.</a:t>
            </a:r>
          </a:p>
          <a:p>
            <a:pPr algn="ctr"/>
            <a:endParaRPr lang="de-DE" sz="1100" dirty="0"/>
          </a:p>
        </p:txBody>
      </p:sp>
    </p:spTree>
    <p:extLst>
      <p:ext uri="{BB962C8B-B14F-4D97-AF65-F5344CB8AC3E}">
        <p14:creationId xmlns:p14="http://schemas.microsoft.com/office/powerpoint/2010/main" val="16271461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D8D3AC-9DBE-0802-B5F8-B4B68DB1138E}"/>
              </a:ext>
            </a:extLst>
          </p:cNvPr>
          <p:cNvSpPr>
            <a:spLocks noGrp="1"/>
          </p:cNvSpPr>
          <p:nvPr>
            <p:ph type="title"/>
          </p:nvPr>
        </p:nvSpPr>
        <p:spPr>
          <a:xfrm>
            <a:off x="749029" y="345670"/>
            <a:ext cx="10515600" cy="1325563"/>
          </a:xfrm>
        </p:spPr>
        <p:txBody>
          <a:bodyPr/>
          <a:lstStyle/>
          <a:p>
            <a:r>
              <a:rPr lang="de-DE" dirty="0"/>
              <a:t>WLAN</a:t>
            </a:r>
          </a:p>
        </p:txBody>
      </p:sp>
      <p:pic>
        <p:nvPicPr>
          <p:cNvPr id="5" name="Inhaltsplatzhalter 4">
            <a:extLst>
              <a:ext uri="{FF2B5EF4-FFF2-40B4-BE49-F238E27FC236}">
                <a16:creationId xmlns:a16="http://schemas.microsoft.com/office/drawing/2014/main" id="{F3F8507B-89DA-7DEC-B174-294E5E50C98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9029" y="1291547"/>
            <a:ext cx="3314700" cy="2276475"/>
          </a:xfrm>
        </p:spPr>
      </p:pic>
      <p:pic>
        <p:nvPicPr>
          <p:cNvPr id="7" name="Grafik 6">
            <a:extLst>
              <a:ext uri="{FF2B5EF4-FFF2-40B4-BE49-F238E27FC236}">
                <a16:creationId xmlns:a16="http://schemas.microsoft.com/office/drawing/2014/main" id="{AEF7AE09-1906-3BFA-6623-808AB15018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029" y="3568022"/>
            <a:ext cx="4074069" cy="2716046"/>
          </a:xfrm>
          <a:prstGeom prst="rect">
            <a:avLst/>
          </a:prstGeom>
        </p:spPr>
      </p:pic>
      <p:pic>
        <p:nvPicPr>
          <p:cNvPr id="4" name="Grafik 3">
            <a:extLst>
              <a:ext uri="{FF2B5EF4-FFF2-40B4-BE49-F238E27FC236}">
                <a16:creationId xmlns:a16="http://schemas.microsoft.com/office/drawing/2014/main" id="{8D6D3279-3C65-2C47-2146-6490DD350E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3098" y="619760"/>
            <a:ext cx="7130142" cy="3992880"/>
          </a:xfrm>
          <a:prstGeom prst="rect">
            <a:avLst/>
          </a:prstGeom>
        </p:spPr>
      </p:pic>
    </p:spTree>
    <p:extLst>
      <p:ext uri="{BB962C8B-B14F-4D97-AF65-F5344CB8AC3E}">
        <p14:creationId xmlns:p14="http://schemas.microsoft.com/office/powerpoint/2010/main" val="24100951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361AD4-DC51-EDC2-398C-D52EB30D4956}"/>
              </a:ext>
            </a:extLst>
          </p:cNvPr>
          <p:cNvSpPr>
            <a:spLocks noGrp="1"/>
          </p:cNvSpPr>
          <p:nvPr>
            <p:ph type="title"/>
          </p:nvPr>
        </p:nvSpPr>
        <p:spPr/>
        <p:txBody>
          <a:bodyPr/>
          <a:lstStyle/>
          <a:p>
            <a:r>
              <a:rPr lang="de-DE" dirty="0"/>
              <a:t>Unterschied 2,4 und 5 GHZ</a:t>
            </a:r>
          </a:p>
        </p:txBody>
      </p:sp>
      <p:pic>
        <p:nvPicPr>
          <p:cNvPr id="5" name="Inhaltsplatzhalter 4">
            <a:extLst>
              <a:ext uri="{FF2B5EF4-FFF2-40B4-BE49-F238E27FC236}">
                <a16:creationId xmlns:a16="http://schemas.microsoft.com/office/drawing/2014/main" id="{CC6B951E-9425-3684-0FE6-A60B115DF67C}"/>
              </a:ext>
            </a:extLst>
          </p:cNvPr>
          <p:cNvPicPr>
            <a:picLocks noGrp="1" noChangeAspect="1"/>
          </p:cNvPicPr>
          <p:nvPr>
            <p:ph idx="1"/>
          </p:nvPr>
        </p:nvPicPr>
        <p:blipFill>
          <a:blip r:embed="rId2"/>
          <a:stretch>
            <a:fillRect/>
          </a:stretch>
        </p:blipFill>
        <p:spPr>
          <a:xfrm>
            <a:off x="767080" y="1430010"/>
            <a:ext cx="6649378" cy="2419688"/>
          </a:xfrm>
        </p:spPr>
      </p:pic>
      <p:pic>
        <p:nvPicPr>
          <p:cNvPr id="7" name="Grafik 6">
            <a:extLst>
              <a:ext uri="{FF2B5EF4-FFF2-40B4-BE49-F238E27FC236}">
                <a16:creationId xmlns:a16="http://schemas.microsoft.com/office/drawing/2014/main" id="{77801BF8-DEE5-81DA-A2CF-F93B4FF14668}"/>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04560" y="2915285"/>
            <a:ext cx="6360160" cy="3577590"/>
          </a:xfrm>
          <a:prstGeom prst="rect">
            <a:avLst/>
          </a:prstGeom>
        </p:spPr>
      </p:pic>
    </p:spTree>
    <p:extLst>
      <p:ext uri="{BB962C8B-B14F-4D97-AF65-F5344CB8AC3E}">
        <p14:creationId xmlns:p14="http://schemas.microsoft.com/office/powerpoint/2010/main" val="9802032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7F13C-16B2-B036-32A0-3A082817B750}"/>
              </a:ext>
            </a:extLst>
          </p:cNvPr>
          <p:cNvSpPr>
            <a:spLocks noGrp="1"/>
          </p:cNvSpPr>
          <p:nvPr>
            <p:ph type="title"/>
          </p:nvPr>
        </p:nvSpPr>
        <p:spPr/>
        <p:txBody>
          <a:bodyPr/>
          <a:lstStyle/>
          <a:p>
            <a:r>
              <a:rPr lang="de-DE" dirty="0"/>
              <a:t>SAN &lt;-&gt; NAS</a:t>
            </a:r>
          </a:p>
        </p:txBody>
      </p:sp>
      <p:pic>
        <p:nvPicPr>
          <p:cNvPr id="5" name="Inhaltsplatzhalter 4">
            <a:extLst>
              <a:ext uri="{FF2B5EF4-FFF2-40B4-BE49-F238E27FC236}">
                <a16:creationId xmlns:a16="http://schemas.microsoft.com/office/drawing/2014/main" id="{B68067BD-A7BA-8C4E-9F21-941355FD181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702507"/>
            <a:ext cx="5898893" cy="2493573"/>
          </a:xfrm>
        </p:spPr>
      </p:pic>
      <p:pic>
        <p:nvPicPr>
          <p:cNvPr id="7" name="Grafik 6">
            <a:extLst>
              <a:ext uri="{FF2B5EF4-FFF2-40B4-BE49-F238E27FC236}">
                <a16:creationId xmlns:a16="http://schemas.microsoft.com/office/drawing/2014/main" id="{38B486E6-330D-883E-4095-CCAE728512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4240" y="1666947"/>
            <a:ext cx="4790440" cy="4525255"/>
          </a:xfrm>
          <a:prstGeom prst="rect">
            <a:avLst/>
          </a:prstGeom>
        </p:spPr>
      </p:pic>
    </p:spTree>
    <p:extLst>
      <p:ext uri="{BB962C8B-B14F-4D97-AF65-F5344CB8AC3E}">
        <p14:creationId xmlns:p14="http://schemas.microsoft.com/office/powerpoint/2010/main" val="31166895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81EAA02D-E905-90B3-CE71-B4049A99F8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5120" y="3212735"/>
            <a:ext cx="5389880" cy="3108164"/>
          </a:xfrm>
          <a:prstGeom prst="rect">
            <a:avLst/>
          </a:prstGeom>
        </p:spPr>
      </p:pic>
      <p:sp>
        <p:nvSpPr>
          <p:cNvPr id="2" name="Titel 1">
            <a:extLst>
              <a:ext uri="{FF2B5EF4-FFF2-40B4-BE49-F238E27FC236}">
                <a16:creationId xmlns:a16="http://schemas.microsoft.com/office/drawing/2014/main" id="{19C334F3-2EE9-BC4D-D796-ADEEA9E3587C}"/>
              </a:ext>
            </a:extLst>
          </p:cNvPr>
          <p:cNvSpPr>
            <a:spLocks noGrp="1"/>
          </p:cNvSpPr>
          <p:nvPr>
            <p:ph type="title"/>
          </p:nvPr>
        </p:nvSpPr>
        <p:spPr/>
        <p:txBody>
          <a:bodyPr/>
          <a:lstStyle/>
          <a:p>
            <a:r>
              <a:rPr lang="de-DE" dirty="0"/>
              <a:t>Mobilfunk</a:t>
            </a:r>
          </a:p>
        </p:txBody>
      </p:sp>
      <p:pic>
        <p:nvPicPr>
          <p:cNvPr id="5" name="Inhaltsplatzhalter 4">
            <a:extLst>
              <a:ext uri="{FF2B5EF4-FFF2-40B4-BE49-F238E27FC236}">
                <a16:creationId xmlns:a16="http://schemas.microsoft.com/office/drawing/2014/main" id="{967B5B37-1809-0989-3329-43954694546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347185"/>
            <a:ext cx="7258315" cy="2135155"/>
          </a:xfrm>
        </p:spPr>
      </p:pic>
      <p:sp>
        <p:nvSpPr>
          <p:cNvPr id="8" name="Textfeld 7">
            <a:extLst>
              <a:ext uri="{FF2B5EF4-FFF2-40B4-BE49-F238E27FC236}">
                <a16:creationId xmlns:a16="http://schemas.microsoft.com/office/drawing/2014/main" id="{88C56F14-635F-AADC-5FB5-9440824EAEEF}"/>
              </a:ext>
            </a:extLst>
          </p:cNvPr>
          <p:cNvSpPr txBox="1"/>
          <p:nvPr/>
        </p:nvSpPr>
        <p:spPr>
          <a:xfrm>
            <a:off x="838200" y="3688080"/>
            <a:ext cx="5471160" cy="923330"/>
          </a:xfrm>
          <a:prstGeom prst="rect">
            <a:avLst/>
          </a:prstGeom>
          <a:noFill/>
        </p:spPr>
        <p:txBody>
          <a:bodyPr wrap="square" rtlCol="0">
            <a:spAutoFit/>
          </a:bodyPr>
          <a:lstStyle/>
          <a:p>
            <a:r>
              <a:rPr lang="de-DE" dirty="0">
                <a:hlinkClick r:id="rId4"/>
              </a:rPr>
              <a:t>https://www.computerweekly.com/de/feature/4G-versus-5G-Unterschiede-Erwartungen-und-Realitaet</a:t>
            </a:r>
            <a:endParaRPr lang="de-DE" dirty="0"/>
          </a:p>
          <a:p>
            <a:endParaRPr lang="de-DE" dirty="0"/>
          </a:p>
        </p:txBody>
      </p:sp>
    </p:spTree>
    <p:extLst>
      <p:ext uri="{BB962C8B-B14F-4D97-AF65-F5344CB8AC3E}">
        <p14:creationId xmlns:p14="http://schemas.microsoft.com/office/powerpoint/2010/main" val="2336082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16D1DA-1AF1-EB62-074B-07CA5F7E56E2}"/>
              </a:ext>
            </a:extLst>
          </p:cNvPr>
          <p:cNvSpPr>
            <a:spLocks noGrp="1"/>
          </p:cNvSpPr>
          <p:nvPr>
            <p:ph type="title"/>
          </p:nvPr>
        </p:nvSpPr>
        <p:spPr/>
        <p:txBody>
          <a:bodyPr/>
          <a:lstStyle/>
          <a:p>
            <a:r>
              <a:rPr lang="de-DE" dirty="0"/>
              <a:t>Festplatte</a:t>
            </a:r>
          </a:p>
        </p:txBody>
      </p:sp>
      <p:pic>
        <p:nvPicPr>
          <p:cNvPr id="5" name="Inhaltsplatzhalter 4">
            <a:extLst>
              <a:ext uri="{FF2B5EF4-FFF2-40B4-BE49-F238E27FC236}">
                <a16:creationId xmlns:a16="http://schemas.microsoft.com/office/drawing/2014/main" id="{0BD153A5-2345-949E-C6B0-5BB24B30B7D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79996" y="1248231"/>
            <a:ext cx="7738569" cy="4928732"/>
          </a:xfrm>
        </p:spPr>
      </p:pic>
      <p:sp>
        <p:nvSpPr>
          <p:cNvPr id="6" name="Textfeld 5">
            <a:extLst>
              <a:ext uri="{FF2B5EF4-FFF2-40B4-BE49-F238E27FC236}">
                <a16:creationId xmlns:a16="http://schemas.microsoft.com/office/drawing/2014/main" id="{5F22B6C1-994A-AA56-C0EF-8C963E33B20B}"/>
              </a:ext>
            </a:extLst>
          </p:cNvPr>
          <p:cNvSpPr txBox="1"/>
          <p:nvPr/>
        </p:nvSpPr>
        <p:spPr>
          <a:xfrm>
            <a:off x="6888480" y="3982720"/>
            <a:ext cx="4937760" cy="1200329"/>
          </a:xfrm>
          <a:prstGeom prst="rect">
            <a:avLst/>
          </a:prstGeom>
          <a:noFill/>
        </p:spPr>
        <p:txBody>
          <a:bodyPr wrap="square" rtlCol="0">
            <a:spAutoFit/>
          </a:bodyPr>
          <a:lstStyle/>
          <a:p>
            <a:r>
              <a:rPr lang="de-DE" dirty="0"/>
              <a:t>Cluster = Zuordnungseinheit</a:t>
            </a:r>
            <a:br>
              <a:rPr lang="de-DE" dirty="0"/>
            </a:br>
            <a:br>
              <a:rPr lang="de-DE" dirty="0"/>
            </a:br>
            <a:r>
              <a:rPr lang="de-DE" dirty="0"/>
              <a:t>Kleine Dateien =&gt; Kleine Cluster</a:t>
            </a:r>
            <a:br>
              <a:rPr lang="de-DE" dirty="0"/>
            </a:br>
            <a:r>
              <a:rPr lang="de-DE" dirty="0"/>
              <a:t>Große Dateien =&gt; Große Cluster</a:t>
            </a:r>
          </a:p>
        </p:txBody>
      </p:sp>
    </p:spTree>
    <p:extLst>
      <p:ext uri="{BB962C8B-B14F-4D97-AF65-F5344CB8AC3E}">
        <p14:creationId xmlns:p14="http://schemas.microsoft.com/office/powerpoint/2010/main" val="3223517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D49CC76-7F47-3B5D-FB93-BF825050053D}"/>
              </a:ext>
            </a:extLst>
          </p:cNvPr>
          <p:cNvSpPr txBox="1"/>
          <p:nvPr/>
        </p:nvSpPr>
        <p:spPr>
          <a:xfrm>
            <a:off x="564204" y="99910"/>
            <a:ext cx="11099260" cy="6247864"/>
          </a:xfrm>
          <a:prstGeom prst="rect">
            <a:avLst/>
          </a:prstGeom>
          <a:noFill/>
        </p:spPr>
        <p:txBody>
          <a:bodyPr wrap="square">
            <a:spAutoFit/>
          </a:bodyPr>
          <a:lstStyle/>
          <a:p>
            <a:r>
              <a:rPr lang="de-DE" sz="4000" kern="100" dirty="0">
                <a:effectLst/>
                <a:latin typeface="Calibri" panose="020F0502020204030204" pitchFamily="34" charset="0"/>
                <a:ea typeface="Calibri" panose="020F0502020204030204" pitchFamily="34" charset="0"/>
                <a:cs typeface="Times New Roman" panose="02020603050405020304" pitchFamily="18" charset="0"/>
              </a:rPr>
              <a:t>SQL 1 </a:t>
            </a:r>
            <a:r>
              <a:rPr lang="de-DE"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https://learnsql.de/blog/die-wichtigsten-sql-befehle/</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de-DE" sz="1800" kern="100" dirty="0">
                <a:effectLst/>
                <a:latin typeface="Calibri" panose="020F0502020204030204" pitchFamily="34" charset="0"/>
                <a:ea typeface="Calibri" panose="020F0502020204030204" pitchFamily="34" charset="0"/>
                <a:cs typeface="Times New Roman" panose="02020603050405020304" pitchFamily="18" charset="0"/>
              </a:rPr>
              <a:t>SELECT column1, column2, ...  FROM </a:t>
            </a:r>
            <a:r>
              <a:rPr lang="de-DE" sz="1800" kern="100" dirty="0" err="1">
                <a:effectLst/>
                <a:latin typeface="Calibri" panose="020F0502020204030204" pitchFamily="34" charset="0"/>
                <a:ea typeface="Calibri" panose="020F0502020204030204" pitchFamily="34" charset="0"/>
                <a:cs typeface="Times New Roman" panose="02020603050405020304" pitchFamily="18" charset="0"/>
              </a:rPr>
              <a:t>table_name</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de-DE" sz="1800" b="1" kern="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Auswahl der Spalten und Tabelle</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Bsp.: SELECT * </a:t>
            </a:r>
            <a:r>
              <a:rPr lang="de-DE" sz="1800" kern="100" dirty="0" err="1">
                <a:effectLst/>
                <a:latin typeface="Calibri" panose="020F0502020204030204" pitchFamily="34" charset="0"/>
                <a:ea typeface="Calibri" panose="020F0502020204030204" pitchFamily="34" charset="0"/>
                <a:cs typeface="Times New Roman" panose="02020603050405020304" pitchFamily="18" charset="0"/>
              </a:rPr>
              <a:t>From</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de-DE" sz="1800" kern="100" dirty="0" err="1">
                <a:effectLst/>
                <a:latin typeface="Calibri" panose="020F0502020204030204" pitchFamily="34" charset="0"/>
                <a:ea typeface="Calibri" panose="020F0502020204030204" pitchFamily="34" charset="0"/>
                <a:cs typeface="Times New Roman" panose="02020603050405020304" pitchFamily="18" charset="0"/>
              </a:rPr>
              <a:t>table_name</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de-DE" kern="100" dirty="0">
                <a:latin typeface="Calibri" panose="020F0502020204030204" pitchFamily="34" charset="0"/>
                <a:ea typeface="Calibri" panose="020F0502020204030204" pitchFamily="34" charset="0"/>
                <a:cs typeface="Times New Roman" panose="02020603050405020304" pitchFamily="18" charset="0"/>
              </a:rPr>
              <a:t>„Alle Spalten!“</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800" kern="100" dirty="0">
                <a:effectLst/>
                <a:latin typeface="Calibri" panose="020F0502020204030204" pitchFamily="34" charset="0"/>
                <a:ea typeface="Calibri" panose="020F0502020204030204" pitchFamily="34" charset="0"/>
                <a:cs typeface="Times New Roman" panose="02020603050405020304" pitchFamily="18" charset="0"/>
              </a:rPr>
              <a:t>SELECT column1, column2, ...  FROM </a:t>
            </a:r>
            <a:r>
              <a:rPr lang="de-DE" sz="1800" kern="100" dirty="0" err="1">
                <a:effectLst/>
                <a:latin typeface="Calibri" panose="020F0502020204030204" pitchFamily="34" charset="0"/>
                <a:ea typeface="Calibri" panose="020F0502020204030204" pitchFamily="34" charset="0"/>
                <a:cs typeface="Times New Roman" panose="02020603050405020304" pitchFamily="18" charset="0"/>
              </a:rPr>
              <a:t>table_name</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WHERE </a:t>
            </a:r>
            <a:r>
              <a:rPr lang="de-DE" sz="1800" kern="100" dirty="0" err="1">
                <a:effectLst/>
                <a:latin typeface="Calibri" panose="020F0502020204030204" pitchFamily="34" charset="0"/>
                <a:ea typeface="Calibri" panose="020F0502020204030204" pitchFamily="34" charset="0"/>
                <a:cs typeface="Times New Roman" panose="02020603050405020304" pitchFamily="18" charset="0"/>
              </a:rPr>
              <a:t>condition</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de-DE" sz="1800" kern="100"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Where</a:t>
            </a:r>
            <a:r>
              <a:rPr lang="de-DE" sz="1800" kern="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 Filter</a:t>
            </a:r>
          </a:p>
          <a:p>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de-DE" kern="100" dirty="0">
                <a:latin typeface="Calibri" panose="020F0502020204030204" pitchFamily="34" charset="0"/>
                <a:ea typeface="Calibri" panose="020F0502020204030204" pitchFamily="34" charset="0"/>
                <a:cs typeface="Times New Roman" panose="02020603050405020304" pitchFamily="18" charset="0"/>
              </a:rPr>
              <a:t>Bsp.: </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SELECT * FROM </a:t>
            </a:r>
            <a:r>
              <a:rPr lang="de-DE" sz="1800" kern="100" dirty="0" err="1">
                <a:effectLst/>
                <a:latin typeface="Calibri" panose="020F0502020204030204" pitchFamily="34" charset="0"/>
                <a:ea typeface="Calibri" panose="020F0502020204030204" pitchFamily="34" charset="0"/>
                <a:cs typeface="Times New Roman" panose="02020603050405020304" pitchFamily="18" charset="0"/>
              </a:rPr>
              <a:t>employees</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WHERE </a:t>
            </a:r>
            <a:r>
              <a:rPr lang="de-DE" sz="1800" kern="100" dirty="0" err="1">
                <a:effectLst/>
                <a:latin typeface="Calibri" panose="020F0502020204030204" pitchFamily="34" charset="0"/>
                <a:ea typeface="Calibri" panose="020F0502020204030204" pitchFamily="34" charset="0"/>
                <a:cs typeface="Times New Roman" panose="02020603050405020304" pitchFamily="18" charset="0"/>
              </a:rPr>
              <a:t>age</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&lt; 30;</a:t>
            </a:r>
          </a:p>
          <a:p>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de-DE" sz="1800" kern="100" dirty="0">
                <a:effectLst/>
                <a:latin typeface="Calibri" panose="020F0502020204030204" pitchFamily="34" charset="0"/>
                <a:ea typeface="Calibri" panose="020F0502020204030204" pitchFamily="34" charset="0"/>
                <a:cs typeface="Times New Roman" panose="02020603050405020304" pitchFamily="18" charset="0"/>
              </a:rPr>
              <a:t>INSERT INTO </a:t>
            </a:r>
            <a:r>
              <a:rPr lang="de-DE" sz="1800" kern="100" dirty="0" err="1">
                <a:effectLst/>
                <a:latin typeface="Calibri" panose="020F0502020204030204" pitchFamily="34" charset="0"/>
                <a:ea typeface="Calibri" panose="020F0502020204030204" pitchFamily="34" charset="0"/>
                <a:cs typeface="Times New Roman" panose="02020603050405020304" pitchFamily="18" charset="0"/>
              </a:rPr>
              <a:t>customers</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de-DE" sz="1800" kern="100" dirty="0" err="1">
                <a:effectLst/>
                <a:latin typeface="Calibri" panose="020F0502020204030204" pitchFamily="34" charset="0"/>
                <a:ea typeface="Calibri" panose="020F0502020204030204" pitchFamily="34" charset="0"/>
                <a:cs typeface="Times New Roman" panose="02020603050405020304" pitchFamily="18" charset="0"/>
              </a:rPr>
              <a:t>customer_name</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de-DE" sz="1800" kern="100" dirty="0" err="1">
                <a:effectLst/>
                <a:latin typeface="Calibri" panose="020F0502020204030204" pitchFamily="34" charset="0"/>
                <a:ea typeface="Calibri" panose="020F0502020204030204" pitchFamily="34" charset="0"/>
                <a:cs typeface="Times New Roman" panose="02020603050405020304" pitchFamily="18" charset="0"/>
              </a:rPr>
              <a:t>customer_email</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de-DE" sz="1800" kern="100" dirty="0" err="1">
                <a:effectLst/>
                <a:latin typeface="Calibri" panose="020F0502020204030204" pitchFamily="34" charset="0"/>
                <a:ea typeface="Calibri" panose="020F0502020204030204" pitchFamily="34" charset="0"/>
                <a:cs typeface="Times New Roman" panose="02020603050405020304" pitchFamily="18" charset="0"/>
              </a:rPr>
              <a:t>customer_phone</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de-DE" sz="1800" kern="100" dirty="0">
                <a:effectLst/>
                <a:latin typeface="Calibri" panose="020F0502020204030204" pitchFamily="34" charset="0"/>
                <a:ea typeface="Calibri" panose="020F0502020204030204" pitchFamily="34" charset="0"/>
                <a:cs typeface="Times New Roman" panose="02020603050405020304" pitchFamily="18" charset="0"/>
              </a:rPr>
              <a:t>VALUES ('John </a:t>
            </a:r>
            <a:r>
              <a:rPr lang="de-DE" sz="1800" kern="100" dirty="0" err="1">
                <a:effectLst/>
                <a:latin typeface="Calibri" panose="020F0502020204030204" pitchFamily="34" charset="0"/>
                <a:ea typeface="Calibri" panose="020F0502020204030204" pitchFamily="34" charset="0"/>
                <a:cs typeface="Times New Roman" panose="02020603050405020304" pitchFamily="18" charset="0"/>
              </a:rPr>
              <a:t>Doe</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'john.doe@example.com', '123-456-7890');  </a:t>
            </a:r>
          </a:p>
          <a:p>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de-DE" sz="1800" b="1" kern="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Neue ZEILE</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a:t>
            </a:r>
          </a:p>
          <a:p>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de-DE" sz="1800" kern="100" dirty="0">
                <a:effectLst/>
                <a:latin typeface="Calibri" panose="020F0502020204030204" pitchFamily="34" charset="0"/>
                <a:ea typeface="Calibri" panose="020F0502020204030204" pitchFamily="34" charset="0"/>
                <a:cs typeface="Times New Roman" panose="02020603050405020304" pitchFamily="18" charset="0"/>
              </a:rPr>
              <a:t>UPDATE </a:t>
            </a:r>
            <a:r>
              <a:rPr lang="de-DE" sz="1800" kern="100" dirty="0" err="1">
                <a:effectLst/>
                <a:latin typeface="Calibri" panose="020F0502020204030204" pitchFamily="34" charset="0"/>
                <a:ea typeface="Calibri" panose="020F0502020204030204" pitchFamily="34" charset="0"/>
                <a:cs typeface="Times New Roman" panose="02020603050405020304" pitchFamily="18" charset="0"/>
              </a:rPr>
              <a:t>customers</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SET </a:t>
            </a:r>
            <a:r>
              <a:rPr lang="de-DE" sz="1800" kern="100" dirty="0" err="1">
                <a:effectLst/>
                <a:latin typeface="Calibri" panose="020F0502020204030204" pitchFamily="34" charset="0"/>
                <a:ea typeface="Calibri" panose="020F0502020204030204" pitchFamily="34" charset="0"/>
                <a:cs typeface="Times New Roman" panose="02020603050405020304" pitchFamily="18" charset="0"/>
              </a:rPr>
              <a:t>customer_email</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 'johndoe@example.com' WHERE </a:t>
            </a:r>
            <a:r>
              <a:rPr lang="de-DE" sz="1800" kern="100" dirty="0" err="1">
                <a:effectLst/>
                <a:latin typeface="Calibri" panose="020F0502020204030204" pitchFamily="34" charset="0"/>
                <a:ea typeface="Calibri" panose="020F0502020204030204" pitchFamily="34" charset="0"/>
                <a:cs typeface="Times New Roman" panose="02020603050405020304" pitchFamily="18" charset="0"/>
              </a:rPr>
              <a:t>customer_name</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 'John </a:t>
            </a:r>
            <a:r>
              <a:rPr lang="de-DE" sz="1800" kern="100" dirty="0" err="1">
                <a:effectLst/>
                <a:latin typeface="Calibri" panose="020F0502020204030204" pitchFamily="34" charset="0"/>
                <a:ea typeface="Calibri" panose="020F0502020204030204" pitchFamily="34" charset="0"/>
                <a:cs typeface="Times New Roman" panose="02020603050405020304" pitchFamily="18" charset="0"/>
              </a:rPr>
              <a:t>Doe</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a:t>
            </a:r>
          </a:p>
          <a:p>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de-DE" sz="1800" b="1" kern="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Inhalte aktualisieren!</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de-DE" sz="1800" kern="100" dirty="0">
                <a:effectLst/>
                <a:latin typeface="Calibri" panose="020F0502020204030204" pitchFamily="34" charset="0"/>
                <a:ea typeface="Calibri" panose="020F0502020204030204" pitchFamily="34" charset="0"/>
                <a:cs typeface="Times New Roman" panose="02020603050405020304" pitchFamily="18" charset="0"/>
              </a:rPr>
              <a:t>DELETE FROM </a:t>
            </a:r>
            <a:r>
              <a:rPr lang="de-DE" sz="1800" kern="100" dirty="0" err="1">
                <a:effectLst/>
                <a:latin typeface="Calibri" panose="020F0502020204030204" pitchFamily="34" charset="0"/>
                <a:ea typeface="Calibri" panose="020F0502020204030204" pitchFamily="34" charset="0"/>
                <a:cs typeface="Times New Roman" panose="02020603050405020304" pitchFamily="18" charset="0"/>
              </a:rPr>
              <a:t>customers</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WHERE </a:t>
            </a:r>
            <a:r>
              <a:rPr lang="de-DE" sz="1800" kern="100" dirty="0" err="1">
                <a:effectLst/>
                <a:latin typeface="Calibri" panose="020F0502020204030204" pitchFamily="34" charset="0"/>
                <a:ea typeface="Calibri" panose="020F0502020204030204" pitchFamily="34" charset="0"/>
                <a:cs typeface="Times New Roman" panose="02020603050405020304" pitchFamily="18" charset="0"/>
              </a:rPr>
              <a:t>customer_name</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 'John </a:t>
            </a:r>
            <a:r>
              <a:rPr lang="de-DE" sz="1800" kern="100" dirty="0" err="1">
                <a:effectLst/>
                <a:latin typeface="Calibri" panose="020F0502020204030204" pitchFamily="34" charset="0"/>
                <a:ea typeface="Calibri" panose="020F0502020204030204" pitchFamily="34" charset="0"/>
                <a:cs typeface="Times New Roman" panose="02020603050405020304" pitchFamily="18" charset="0"/>
              </a:rPr>
              <a:t>Doe</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de-DE" sz="1800" b="1" kern="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Löschen einer ZEILE hier verbunden </a:t>
            </a:r>
          </a:p>
          <a:p>
            <a:r>
              <a:rPr lang="de-DE" b="1" kern="100" dirty="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de-DE" sz="1800" b="1" kern="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mit einer Bedingung</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de-DE" sz="1800" kern="100" dirty="0">
                <a:effectLst/>
                <a:latin typeface="Calibri" panose="020F0502020204030204" pitchFamily="34" charset="0"/>
                <a:ea typeface="Calibri" panose="020F0502020204030204" pitchFamily="34" charset="0"/>
                <a:cs typeface="Times New Roman" panose="02020603050405020304" pitchFamily="18" charset="0"/>
              </a:rPr>
              <a:t>SELECT column1, column2, ...  FROM </a:t>
            </a:r>
            <a:r>
              <a:rPr lang="de-DE" sz="1800" kern="100" dirty="0" err="1">
                <a:effectLst/>
                <a:latin typeface="Calibri" panose="020F0502020204030204" pitchFamily="34" charset="0"/>
                <a:ea typeface="Calibri" panose="020F0502020204030204" pitchFamily="34" charset="0"/>
                <a:cs typeface="Times New Roman" panose="02020603050405020304" pitchFamily="18" charset="0"/>
              </a:rPr>
              <a:t>table_name</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ORDER BY </a:t>
            </a:r>
            <a:r>
              <a:rPr lang="de-DE" sz="1800" kern="100" dirty="0" err="1">
                <a:effectLst/>
                <a:latin typeface="Calibri" panose="020F0502020204030204" pitchFamily="34" charset="0"/>
                <a:ea typeface="Calibri" panose="020F0502020204030204" pitchFamily="34" charset="0"/>
                <a:cs typeface="Times New Roman" panose="02020603050405020304" pitchFamily="18" charset="0"/>
              </a:rPr>
              <a:t>column_name</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ASC|DESC (Auf- </a:t>
            </a:r>
            <a:r>
              <a:rPr lang="de-DE" sz="1800" kern="100" dirty="0" err="1">
                <a:effectLst/>
                <a:latin typeface="Calibri" panose="020F0502020204030204" pitchFamily="34" charset="0"/>
                <a:ea typeface="Calibri" panose="020F0502020204030204" pitchFamily="34" charset="0"/>
                <a:cs typeface="Times New Roman" panose="02020603050405020304" pitchFamily="18" charset="0"/>
              </a:rPr>
              <a:t>bzw</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Absteigend)</a:t>
            </a:r>
          </a:p>
          <a:p>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de-DE" sz="1800" b="1" kern="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Sortierte Ausgabe</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3079477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BE1543D6-88B9-6123-0D5B-E49B058C6A6B}"/>
              </a:ext>
            </a:extLst>
          </p:cNvPr>
          <p:cNvSpPr>
            <a:spLocks noChangeArrowheads="1"/>
          </p:cNvSpPr>
          <p:nvPr/>
        </p:nvSpPr>
        <p:spPr bwMode="auto">
          <a:xfrm>
            <a:off x="651753" y="2449023"/>
            <a:ext cx="760766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pic>
        <p:nvPicPr>
          <p:cNvPr id="4" name="Grafik 3">
            <a:extLst>
              <a:ext uri="{FF2B5EF4-FFF2-40B4-BE49-F238E27FC236}">
                <a16:creationId xmlns:a16="http://schemas.microsoft.com/office/drawing/2014/main" id="{D887F594-BE0B-6676-6D88-23E84587D1D6}"/>
              </a:ext>
            </a:extLst>
          </p:cNvPr>
          <p:cNvPicPr>
            <a:picLocks noChangeAspect="1"/>
          </p:cNvPicPr>
          <p:nvPr/>
        </p:nvPicPr>
        <p:blipFill>
          <a:blip r:embed="rId2">
            <a:clrChange>
              <a:clrFrom>
                <a:srgbClr val="FFFFFF"/>
              </a:clrFrom>
              <a:clrTo>
                <a:srgbClr val="FFFFFF">
                  <a:alpha val="0"/>
                </a:srgbClr>
              </a:clrTo>
            </a:clrChange>
          </a:blip>
          <a:srcRect b="27938"/>
          <a:stretch/>
        </p:blipFill>
        <p:spPr>
          <a:xfrm>
            <a:off x="1132703" y="311394"/>
            <a:ext cx="10334231" cy="4275257"/>
          </a:xfrm>
          <a:prstGeom prst="rect">
            <a:avLst/>
          </a:prstGeom>
        </p:spPr>
      </p:pic>
      <p:pic>
        <p:nvPicPr>
          <p:cNvPr id="6" name="Grafik 5">
            <a:extLst>
              <a:ext uri="{FF2B5EF4-FFF2-40B4-BE49-F238E27FC236}">
                <a16:creationId xmlns:a16="http://schemas.microsoft.com/office/drawing/2014/main" id="{775C5AB8-5280-5F89-C782-E6D52ED0A63A}"/>
              </a:ext>
            </a:extLst>
          </p:cNvPr>
          <p:cNvPicPr>
            <a:picLocks noChangeAspect="1"/>
          </p:cNvPicPr>
          <p:nvPr/>
        </p:nvPicPr>
        <p:blipFill>
          <a:blip r:embed="rId3"/>
          <a:stretch>
            <a:fillRect/>
          </a:stretch>
        </p:blipFill>
        <p:spPr>
          <a:xfrm>
            <a:off x="1219200" y="3212064"/>
            <a:ext cx="3200399" cy="2421060"/>
          </a:xfrm>
          <a:prstGeom prst="rect">
            <a:avLst/>
          </a:prstGeom>
        </p:spPr>
      </p:pic>
      <p:sp>
        <p:nvSpPr>
          <p:cNvPr id="2" name="Rechteck 1">
            <a:extLst>
              <a:ext uri="{FF2B5EF4-FFF2-40B4-BE49-F238E27FC236}">
                <a16:creationId xmlns:a16="http://schemas.microsoft.com/office/drawing/2014/main" id="{3597F902-D9D7-7309-4D6B-801A1EE7B724}"/>
              </a:ext>
            </a:extLst>
          </p:cNvPr>
          <p:cNvSpPr/>
          <p:nvPr/>
        </p:nvSpPr>
        <p:spPr>
          <a:xfrm>
            <a:off x="2533135" y="3336324"/>
            <a:ext cx="568411" cy="45720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4AE6054F-7186-952A-1058-F2F3EBDCD828}"/>
              </a:ext>
            </a:extLst>
          </p:cNvPr>
          <p:cNvSpPr/>
          <p:nvPr/>
        </p:nvSpPr>
        <p:spPr>
          <a:xfrm>
            <a:off x="3916006" y="5039617"/>
            <a:ext cx="568411" cy="45720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64A5E7CE-5DCC-65FE-A26C-1A502DDFEC4A}"/>
              </a:ext>
            </a:extLst>
          </p:cNvPr>
          <p:cNvSpPr/>
          <p:nvPr/>
        </p:nvSpPr>
        <p:spPr>
          <a:xfrm>
            <a:off x="1132703" y="4193994"/>
            <a:ext cx="568411" cy="45720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98C153E3-F378-B0A4-7133-27626FBB16B6}"/>
              </a:ext>
            </a:extLst>
          </p:cNvPr>
          <p:cNvSpPr txBox="1"/>
          <p:nvPr/>
        </p:nvSpPr>
        <p:spPr>
          <a:xfrm>
            <a:off x="883507" y="1533535"/>
            <a:ext cx="3867665" cy="1384995"/>
          </a:xfrm>
          <a:prstGeom prst="rect">
            <a:avLst/>
          </a:prstGeom>
          <a:noFill/>
        </p:spPr>
        <p:txBody>
          <a:bodyPr wrap="square" rtlCol="0">
            <a:spAutoFit/>
          </a:bodyPr>
          <a:lstStyle/>
          <a:p>
            <a:pPr algn="ctr"/>
            <a:r>
              <a:rPr lang="de-DE" sz="2800" dirty="0"/>
              <a:t>Einfaches Schema </a:t>
            </a:r>
          </a:p>
          <a:p>
            <a:pPr algn="ctr"/>
            <a:r>
              <a:rPr lang="de-DE" sz="2800" dirty="0"/>
              <a:t>für Raid 5</a:t>
            </a:r>
          </a:p>
          <a:p>
            <a:r>
              <a:rPr lang="de-DE" sz="2800" dirty="0"/>
              <a:t>                 </a:t>
            </a:r>
            <a:r>
              <a:rPr lang="de-DE" sz="1600" dirty="0"/>
              <a:t>Steht für Parität</a:t>
            </a:r>
            <a:endParaRPr lang="de-DE" sz="2800" dirty="0"/>
          </a:p>
        </p:txBody>
      </p:sp>
      <p:sp>
        <p:nvSpPr>
          <p:cNvPr id="9" name="Rechteck 8">
            <a:extLst>
              <a:ext uri="{FF2B5EF4-FFF2-40B4-BE49-F238E27FC236}">
                <a16:creationId xmlns:a16="http://schemas.microsoft.com/office/drawing/2014/main" id="{51C3C1E8-35B3-ADFC-7FB4-049B557F8B1C}"/>
              </a:ext>
            </a:extLst>
          </p:cNvPr>
          <p:cNvSpPr/>
          <p:nvPr/>
        </p:nvSpPr>
        <p:spPr>
          <a:xfrm>
            <a:off x="1837038" y="2611303"/>
            <a:ext cx="284206" cy="220969"/>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016D7EF9-873B-BE35-D2A8-06490EBE446A}"/>
              </a:ext>
            </a:extLst>
          </p:cNvPr>
          <p:cNvSpPr/>
          <p:nvPr/>
        </p:nvSpPr>
        <p:spPr>
          <a:xfrm>
            <a:off x="883507" y="1533535"/>
            <a:ext cx="3750277" cy="409958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9CCB5FF9-BBC1-483C-0C89-A0EF93DE46F0}"/>
              </a:ext>
            </a:extLst>
          </p:cNvPr>
          <p:cNvSpPr/>
          <p:nvPr/>
        </p:nvSpPr>
        <p:spPr>
          <a:xfrm>
            <a:off x="6096000" y="311394"/>
            <a:ext cx="3443416" cy="50299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R0 = Stripe Set 2 x 2 TB = 4 TB</a:t>
            </a:r>
            <a:br>
              <a:rPr lang="de-DE" dirty="0">
                <a:solidFill>
                  <a:schemeClr val="tx1"/>
                </a:solidFill>
              </a:rPr>
            </a:br>
            <a:r>
              <a:rPr lang="de-DE" sz="900" b="1" dirty="0">
                <a:solidFill>
                  <a:schemeClr val="tx1"/>
                </a:solidFill>
              </a:rPr>
              <a:t>Kleinste Platte beeinflusste die Gesamtgröße</a:t>
            </a:r>
            <a:endParaRPr lang="de-DE" b="1" dirty="0"/>
          </a:p>
        </p:txBody>
      </p:sp>
    </p:spTree>
    <p:extLst>
      <p:ext uri="{BB962C8B-B14F-4D97-AF65-F5344CB8AC3E}">
        <p14:creationId xmlns:p14="http://schemas.microsoft.com/office/powerpoint/2010/main" val="6774262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013ADC-C713-0DC2-E6BA-3D4B17BDE5D8}"/>
              </a:ext>
            </a:extLst>
          </p:cNvPr>
          <p:cNvSpPr>
            <a:spLocks noGrp="1"/>
          </p:cNvSpPr>
          <p:nvPr>
            <p:ph type="title"/>
          </p:nvPr>
        </p:nvSpPr>
        <p:spPr/>
        <p:txBody>
          <a:bodyPr/>
          <a:lstStyle/>
          <a:p>
            <a:r>
              <a:rPr lang="de-DE" dirty="0"/>
              <a:t>Raid 10  			   Raid 15</a:t>
            </a:r>
          </a:p>
        </p:txBody>
      </p:sp>
      <p:pic>
        <p:nvPicPr>
          <p:cNvPr id="5" name="Grafik 4">
            <a:extLst>
              <a:ext uri="{FF2B5EF4-FFF2-40B4-BE49-F238E27FC236}">
                <a16:creationId xmlns:a16="http://schemas.microsoft.com/office/drawing/2014/main" id="{DDC6D8B8-186E-FF5C-1E0A-C99D496A9D5B}"/>
              </a:ext>
            </a:extLst>
          </p:cNvPr>
          <p:cNvPicPr>
            <a:picLocks noChangeAspect="1"/>
          </p:cNvPicPr>
          <p:nvPr/>
        </p:nvPicPr>
        <p:blipFill>
          <a:blip r:embed="rId2"/>
          <a:stretch>
            <a:fillRect/>
          </a:stretch>
        </p:blipFill>
        <p:spPr>
          <a:xfrm>
            <a:off x="838201" y="2071115"/>
            <a:ext cx="4410468" cy="3579871"/>
          </a:xfrm>
          <a:prstGeom prst="rect">
            <a:avLst/>
          </a:prstGeom>
        </p:spPr>
      </p:pic>
      <p:pic>
        <p:nvPicPr>
          <p:cNvPr id="4" name="Grafik 3">
            <a:extLst>
              <a:ext uri="{FF2B5EF4-FFF2-40B4-BE49-F238E27FC236}">
                <a16:creationId xmlns:a16="http://schemas.microsoft.com/office/drawing/2014/main" id="{A736EC42-CD08-F2C9-D790-18E7E86876D0}"/>
              </a:ext>
            </a:extLst>
          </p:cNvPr>
          <p:cNvPicPr>
            <a:picLocks noChangeAspect="1"/>
          </p:cNvPicPr>
          <p:nvPr/>
        </p:nvPicPr>
        <p:blipFill>
          <a:blip r:embed="rId3"/>
          <a:stretch>
            <a:fillRect/>
          </a:stretch>
        </p:blipFill>
        <p:spPr>
          <a:xfrm>
            <a:off x="5694298" y="1976209"/>
            <a:ext cx="6116648" cy="3674777"/>
          </a:xfrm>
          <a:prstGeom prst="rect">
            <a:avLst/>
          </a:prstGeom>
        </p:spPr>
      </p:pic>
      <p:sp>
        <p:nvSpPr>
          <p:cNvPr id="3" name="Rechteck 2">
            <a:extLst>
              <a:ext uri="{FF2B5EF4-FFF2-40B4-BE49-F238E27FC236}">
                <a16:creationId xmlns:a16="http://schemas.microsoft.com/office/drawing/2014/main" id="{8B52D223-6D56-2FC6-906F-A5B6FA4B6B4D}"/>
              </a:ext>
            </a:extLst>
          </p:cNvPr>
          <p:cNvSpPr/>
          <p:nvPr/>
        </p:nvSpPr>
        <p:spPr>
          <a:xfrm>
            <a:off x="7884160" y="2367280"/>
            <a:ext cx="1788160" cy="3048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359793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a:extLst>
              <a:ext uri="{FF2B5EF4-FFF2-40B4-BE49-F238E27FC236}">
                <a16:creationId xmlns:a16="http://schemas.microsoft.com/office/drawing/2014/main" id="{A2D63D4D-05C4-613F-37DB-0A22EEE294C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7755" y="481856"/>
            <a:ext cx="9398729" cy="5568747"/>
          </a:xfrm>
        </p:spPr>
      </p:pic>
    </p:spTree>
    <p:extLst>
      <p:ext uri="{BB962C8B-B14F-4D97-AF65-F5344CB8AC3E}">
        <p14:creationId xmlns:p14="http://schemas.microsoft.com/office/powerpoint/2010/main" val="28197065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BE1543D6-88B9-6123-0D5B-E49B058C6A6B}"/>
              </a:ext>
            </a:extLst>
          </p:cNvPr>
          <p:cNvSpPr>
            <a:spLocks noChangeArrowheads="1"/>
          </p:cNvSpPr>
          <p:nvPr/>
        </p:nvSpPr>
        <p:spPr bwMode="auto">
          <a:xfrm>
            <a:off x="651753" y="2449023"/>
            <a:ext cx="760766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0" name="Rectangle 3">
            <a:extLst>
              <a:ext uri="{FF2B5EF4-FFF2-40B4-BE49-F238E27FC236}">
                <a16:creationId xmlns:a16="http://schemas.microsoft.com/office/drawing/2014/main" id="{CEB4F95B-7E3A-03AE-75E7-37B1073657C6}"/>
              </a:ext>
            </a:extLst>
          </p:cNvPr>
          <p:cNvSpPr>
            <a:spLocks noChangeArrowheads="1"/>
          </p:cNvSpPr>
          <p:nvPr/>
        </p:nvSpPr>
        <p:spPr bwMode="auto">
          <a:xfrm>
            <a:off x="826852" y="867921"/>
            <a:ext cx="10885250" cy="4462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de-DE" sz="3200" kern="100" dirty="0">
                <a:effectLst/>
                <a:latin typeface="Calibri" panose="020F0502020204030204" pitchFamily="34" charset="0"/>
                <a:ea typeface="Calibri" panose="020F0502020204030204" pitchFamily="34" charset="0"/>
                <a:cs typeface="Times New Roman" panose="02020603050405020304" pitchFamily="18" charset="0"/>
              </a:rPr>
              <a:t>Backup</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Voll Backup 		Archiv Bit wird </a:t>
            </a:r>
            <a:r>
              <a:rPr lang="de-DE" sz="1800" b="1"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gelöscht</a:t>
            </a:r>
            <a:br>
              <a:rPr lang="de-DE" sz="1800" kern="100" dirty="0">
                <a:effectLst/>
                <a:latin typeface="Calibri" panose="020F0502020204030204" pitchFamily="34" charset="0"/>
                <a:ea typeface="Calibri" panose="020F0502020204030204" pitchFamily="34" charset="0"/>
                <a:cs typeface="Times New Roman" panose="02020603050405020304" pitchFamily="18" charset="0"/>
              </a:rPr>
            </a:b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alles wird gesichert</a:t>
            </a:r>
          </a:p>
          <a:p>
            <a:pPr marL="899160" indent="449580"/>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Inkrementelles Backup 	Archiv Bit wird </a:t>
            </a:r>
            <a:r>
              <a:rPr lang="de-DE" sz="1800" b="1"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gelöscht</a:t>
            </a:r>
          </a:p>
          <a:p>
            <a:pPr marL="899160" indent="449580"/>
            <a:r>
              <a:rPr lang="de-DE" kern="100" dirty="0">
                <a:latin typeface="Calibri" panose="020F0502020204030204" pitchFamily="34" charset="0"/>
                <a:ea typeface="Calibri" panose="020F0502020204030204" pitchFamily="34" charset="0"/>
                <a:cs typeface="Times New Roman" panose="02020603050405020304" pitchFamily="18" charset="0"/>
              </a:rPr>
              <a:t>				alles seit letztem Vollbackup oder inkrementellem Back</a:t>
            </a:r>
          </a:p>
          <a:p>
            <a:pPr marL="899160" indent="449580"/>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Zuwachssicherung Neu oder geändert</a:t>
            </a:r>
          </a:p>
          <a:p>
            <a:pPr marL="899160" indent="449580"/>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Differenzielles Backup	Archiv Bit bleibt </a:t>
            </a:r>
            <a:r>
              <a:rPr lang="de-DE" sz="1800" b="1" kern="1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unverändert</a:t>
            </a:r>
          </a:p>
          <a:p>
            <a:pPr marL="899160" indent="449580"/>
            <a:r>
              <a:rPr lang="de-DE" kern="100" dirty="0">
                <a:latin typeface="Calibri" panose="020F0502020204030204" pitchFamily="34" charset="0"/>
                <a:ea typeface="Calibri" panose="020F0502020204030204" pitchFamily="34" charset="0"/>
                <a:cs typeface="Times New Roman" panose="02020603050405020304" pitchFamily="18" charset="0"/>
              </a:rPr>
              <a:t>				alles seit letztem Vollbackup, auch wenn schon differenzielle</a:t>
            </a:r>
            <a:br>
              <a:rPr lang="de-DE" kern="100" dirty="0">
                <a:latin typeface="Calibri" panose="020F0502020204030204" pitchFamily="34" charset="0"/>
                <a:ea typeface="Calibri" panose="020F0502020204030204" pitchFamily="34" charset="0"/>
                <a:cs typeface="Times New Roman" panose="02020603050405020304" pitchFamily="18" charset="0"/>
              </a:rPr>
            </a:br>
            <a:r>
              <a:rPr lang="de-DE" kern="100" dirty="0">
                <a:latin typeface="Calibri" panose="020F0502020204030204" pitchFamily="34" charset="0"/>
                <a:ea typeface="Calibri" panose="020F0502020204030204" pitchFamily="34" charset="0"/>
                <a:cs typeface="Times New Roman" panose="02020603050405020304" pitchFamily="18" charset="0"/>
              </a:rPr>
              <a:t>					Backups gibt.</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p>
          <a:p>
            <a:endParaRPr lang="de-DE" dirty="0"/>
          </a:p>
          <a:p>
            <a:endParaRPr lang="de-DE" dirty="0"/>
          </a:p>
          <a:p>
            <a:r>
              <a:rPr lang="de-DE" dirty="0"/>
              <a:t>Das Archiv – Bit wird automatisch beim Ändern oder Erstellen einer Datei gesetzt. Das ist der Hinweis für die Backup Software, dass diese Datei gesichert werden muss</a:t>
            </a:r>
          </a:p>
          <a:p>
            <a:endParaRPr lang="de-DE" dirty="0"/>
          </a:p>
          <a:p>
            <a:r>
              <a:rPr lang="de-DE" dirty="0"/>
              <a:t>Kann mit dem Befehl „ATTRIB *.*“ in der Eingabeaufforderung kontrolliert werden</a:t>
            </a:r>
          </a:p>
        </p:txBody>
      </p:sp>
    </p:spTree>
    <p:extLst>
      <p:ext uri="{BB962C8B-B14F-4D97-AF65-F5344CB8AC3E}">
        <p14:creationId xmlns:p14="http://schemas.microsoft.com/office/powerpoint/2010/main" val="13408552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B73537-1CC5-09ED-B86A-E7A970AD04D7}"/>
              </a:ext>
            </a:extLst>
          </p:cNvPr>
          <p:cNvSpPr>
            <a:spLocks noGrp="1"/>
          </p:cNvSpPr>
          <p:nvPr>
            <p:ph type="title"/>
          </p:nvPr>
        </p:nvSpPr>
        <p:spPr/>
        <p:txBody>
          <a:bodyPr/>
          <a:lstStyle/>
          <a:p>
            <a:r>
              <a:rPr lang="de-DE" dirty="0"/>
              <a:t>Dateirechte in Linux</a:t>
            </a:r>
          </a:p>
        </p:txBody>
      </p:sp>
      <p:pic>
        <p:nvPicPr>
          <p:cNvPr id="5" name="Inhaltsplatzhalter 4">
            <a:extLst>
              <a:ext uri="{FF2B5EF4-FFF2-40B4-BE49-F238E27FC236}">
                <a16:creationId xmlns:a16="http://schemas.microsoft.com/office/drawing/2014/main" id="{013F2F54-3636-AE02-28E3-104FEF2EBE5A}"/>
              </a:ext>
            </a:extLst>
          </p:cNvPr>
          <p:cNvPicPr>
            <a:picLocks noGrp="1" noChangeAspect="1"/>
          </p:cNvPicPr>
          <p:nvPr>
            <p:ph idx="1"/>
          </p:nvPr>
        </p:nvPicPr>
        <p:blipFill>
          <a:blip r:embed="rId2"/>
          <a:stretch>
            <a:fillRect/>
          </a:stretch>
        </p:blipFill>
        <p:spPr>
          <a:xfrm>
            <a:off x="3212040" y="2326434"/>
            <a:ext cx="3295332" cy="2323552"/>
          </a:xfrm>
        </p:spPr>
      </p:pic>
      <p:pic>
        <p:nvPicPr>
          <p:cNvPr id="7" name="Grafik 6">
            <a:extLst>
              <a:ext uri="{FF2B5EF4-FFF2-40B4-BE49-F238E27FC236}">
                <a16:creationId xmlns:a16="http://schemas.microsoft.com/office/drawing/2014/main" id="{48DAEB00-069C-FE2B-E860-49ED7D3F351D}"/>
              </a:ext>
            </a:extLst>
          </p:cNvPr>
          <p:cNvPicPr>
            <a:picLocks noChangeAspect="1"/>
          </p:cNvPicPr>
          <p:nvPr/>
        </p:nvPicPr>
        <p:blipFill>
          <a:blip r:embed="rId3"/>
          <a:stretch>
            <a:fillRect/>
          </a:stretch>
        </p:blipFill>
        <p:spPr>
          <a:xfrm>
            <a:off x="926649" y="2996507"/>
            <a:ext cx="1130623" cy="983407"/>
          </a:xfrm>
          <a:prstGeom prst="rect">
            <a:avLst/>
          </a:prstGeom>
        </p:spPr>
      </p:pic>
      <p:sp>
        <p:nvSpPr>
          <p:cNvPr id="8" name="Pfeil: nach rechts 7">
            <a:extLst>
              <a:ext uri="{FF2B5EF4-FFF2-40B4-BE49-F238E27FC236}">
                <a16:creationId xmlns:a16="http://schemas.microsoft.com/office/drawing/2014/main" id="{0E3EE2F0-9042-6308-26AA-F2999519532A}"/>
              </a:ext>
            </a:extLst>
          </p:cNvPr>
          <p:cNvSpPr/>
          <p:nvPr/>
        </p:nvSpPr>
        <p:spPr>
          <a:xfrm>
            <a:off x="2057272" y="3300250"/>
            <a:ext cx="1071880" cy="37592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a:extLst>
              <a:ext uri="{FF2B5EF4-FFF2-40B4-BE49-F238E27FC236}">
                <a16:creationId xmlns:a16="http://schemas.microsoft.com/office/drawing/2014/main" id="{2B30D0D8-B3BE-9D12-DE8A-08FBFD4ED464}"/>
              </a:ext>
            </a:extLst>
          </p:cNvPr>
          <p:cNvPicPr>
            <a:picLocks noChangeAspect="1"/>
          </p:cNvPicPr>
          <p:nvPr/>
        </p:nvPicPr>
        <p:blipFill>
          <a:blip r:embed="rId4"/>
          <a:stretch>
            <a:fillRect/>
          </a:stretch>
        </p:blipFill>
        <p:spPr>
          <a:xfrm>
            <a:off x="7090310" y="1690688"/>
            <a:ext cx="4263490" cy="2182907"/>
          </a:xfrm>
          <a:prstGeom prst="rect">
            <a:avLst/>
          </a:prstGeom>
        </p:spPr>
      </p:pic>
      <p:cxnSp>
        <p:nvCxnSpPr>
          <p:cNvPr id="12" name="Gerader Verbinder 11">
            <a:extLst>
              <a:ext uri="{FF2B5EF4-FFF2-40B4-BE49-F238E27FC236}">
                <a16:creationId xmlns:a16="http://schemas.microsoft.com/office/drawing/2014/main" id="{44CF123E-10C6-C76A-9F76-A11768326AB4}"/>
              </a:ext>
            </a:extLst>
          </p:cNvPr>
          <p:cNvCxnSpPr/>
          <p:nvPr/>
        </p:nvCxnSpPr>
        <p:spPr>
          <a:xfrm>
            <a:off x="6685280" y="579120"/>
            <a:ext cx="0" cy="5394960"/>
          </a:xfrm>
          <a:prstGeom prst="line">
            <a:avLst/>
          </a:prstGeom>
        </p:spPr>
        <p:style>
          <a:lnRef idx="2">
            <a:schemeClr val="accent1"/>
          </a:lnRef>
          <a:fillRef idx="0">
            <a:schemeClr val="accent1"/>
          </a:fillRef>
          <a:effectRef idx="1">
            <a:schemeClr val="accent1"/>
          </a:effectRef>
          <a:fontRef idx="minor">
            <a:schemeClr val="tx1"/>
          </a:fontRef>
        </p:style>
      </p:cxnSp>
      <p:sp>
        <p:nvSpPr>
          <p:cNvPr id="13" name="Rechteck 12">
            <a:extLst>
              <a:ext uri="{FF2B5EF4-FFF2-40B4-BE49-F238E27FC236}">
                <a16:creationId xmlns:a16="http://schemas.microsoft.com/office/drawing/2014/main" id="{130DFA2C-EF4C-230A-2DF0-6845F66C8271}"/>
              </a:ext>
            </a:extLst>
          </p:cNvPr>
          <p:cNvSpPr/>
          <p:nvPr/>
        </p:nvSpPr>
        <p:spPr>
          <a:xfrm>
            <a:off x="7090310" y="4196080"/>
            <a:ext cx="4263490" cy="14122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de-DE" dirty="0"/>
              <a:t>Ergäbe:</a:t>
            </a:r>
          </a:p>
          <a:p>
            <a:r>
              <a:rPr lang="de-DE" dirty="0" err="1"/>
              <a:t>chmod</a:t>
            </a:r>
            <a:r>
              <a:rPr lang="de-DE" dirty="0"/>
              <a:t> 0754 test.txt</a:t>
            </a:r>
          </a:p>
          <a:p>
            <a:endParaRPr lang="de-DE" dirty="0"/>
          </a:p>
          <a:p>
            <a:r>
              <a:rPr lang="de-DE" sz="1400" dirty="0">
                <a:hlinkClick r:id="rId5"/>
              </a:rPr>
              <a:t>https://wiki.selfhtml.org/wiki/Linux/Dateirechte</a:t>
            </a:r>
            <a:endParaRPr lang="de-DE" sz="1400" dirty="0"/>
          </a:p>
          <a:p>
            <a:endParaRPr lang="de-DE" sz="1400" dirty="0"/>
          </a:p>
        </p:txBody>
      </p:sp>
    </p:spTree>
    <p:extLst>
      <p:ext uri="{BB962C8B-B14F-4D97-AF65-F5344CB8AC3E}">
        <p14:creationId xmlns:p14="http://schemas.microsoft.com/office/powerpoint/2010/main" val="17377479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6D46D7-D342-B88A-178D-C72D77EDABE0}"/>
              </a:ext>
            </a:extLst>
          </p:cNvPr>
          <p:cNvSpPr>
            <a:spLocks noGrp="1"/>
          </p:cNvSpPr>
          <p:nvPr>
            <p:ph type="title"/>
          </p:nvPr>
        </p:nvSpPr>
        <p:spPr/>
        <p:txBody>
          <a:bodyPr/>
          <a:lstStyle/>
          <a:p>
            <a:r>
              <a:rPr lang="de-DE" dirty="0"/>
              <a:t>Datentypen</a:t>
            </a:r>
          </a:p>
        </p:txBody>
      </p:sp>
      <p:sp>
        <p:nvSpPr>
          <p:cNvPr id="3" name="Inhaltsplatzhalter 2">
            <a:extLst>
              <a:ext uri="{FF2B5EF4-FFF2-40B4-BE49-F238E27FC236}">
                <a16:creationId xmlns:a16="http://schemas.microsoft.com/office/drawing/2014/main" id="{87029F8F-7EC7-DCAB-913B-26BBB6E1E1CD}"/>
              </a:ext>
            </a:extLst>
          </p:cNvPr>
          <p:cNvSpPr>
            <a:spLocks noGrp="1"/>
          </p:cNvSpPr>
          <p:nvPr>
            <p:ph idx="1"/>
          </p:nvPr>
        </p:nvSpPr>
        <p:spPr>
          <a:xfrm>
            <a:off x="838199" y="1825625"/>
            <a:ext cx="11225645" cy="4351338"/>
          </a:xfrm>
        </p:spPr>
        <p:txBody>
          <a:bodyPr>
            <a:normAutofit lnSpcReduction="10000"/>
          </a:bodyPr>
          <a:lstStyle/>
          <a:p>
            <a:r>
              <a:rPr lang="de-DE" dirty="0"/>
              <a:t>Char(Charakter) – Zeichen</a:t>
            </a:r>
          </a:p>
          <a:p>
            <a:pPr>
              <a:buFont typeface="Arial" panose="020B0604020202020204" pitchFamily="34" charset="0"/>
              <a:buChar char="•"/>
            </a:pPr>
            <a:r>
              <a:rPr lang="de-DE" dirty="0"/>
              <a:t>String (STRING) – Zeichenketten oft auch als Array von Char</a:t>
            </a:r>
          </a:p>
          <a:p>
            <a:pPr>
              <a:buFont typeface="Arial" panose="020B0604020202020204" pitchFamily="34" charset="0"/>
              <a:buChar char="•"/>
            </a:pPr>
            <a:r>
              <a:rPr lang="de-DE" dirty="0"/>
              <a:t>Integer (INT) – Ganzzahlen</a:t>
            </a:r>
          </a:p>
          <a:p>
            <a:pPr>
              <a:buFont typeface="Arial" panose="020B0604020202020204" pitchFamily="34" charset="0"/>
              <a:buChar char="•"/>
            </a:pPr>
            <a:r>
              <a:rPr lang="de-DE" dirty="0" err="1"/>
              <a:t>Float</a:t>
            </a:r>
            <a:r>
              <a:rPr lang="de-DE" dirty="0"/>
              <a:t> (FLOAT) – Fließkommazahl</a:t>
            </a:r>
          </a:p>
          <a:p>
            <a:pPr>
              <a:buFont typeface="Arial" panose="020B0604020202020204" pitchFamily="34" charset="0"/>
              <a:buChar char="•"/>
            </a:pPr>
            <a:r>
              <a:rPr lang="de-DE" dirty="0"/>
              <a:t>Boolean (BOOL) – wahr/falsch</a:t>
            </a:r>
          </a:p>
          <a:p>
            <a:pPr>
              <a:buFont typeface="Arial" panose="020B0604020202020204" pitchFamily="34" charset="0"/>
              <a:buChar char="•"/>
            </a:pPr>
            <a:r>
              <a:rPr lang="de-DE" dirty="0"/>
              <a:t>Array (ARRAY) – Liste von Feldern</a:t>
            </a:r>
            <a:br>
              <a:rPr lang="de-DE" dirty="0"/>
            </a:br>
            <a:r>
              <a:rPr lang="de-DE" dirty="0"/>
              <a:t>		           (Index als Integer oder Hash (= assoziatives Array))</a:t>
            </a:r>
          </a:p>
          <a:p>
            <a:pPr marL="0" indent="0">
              <a:buNone/>
            </a:pPr>
            <a:r>
              <a:rPr lang="de-DE" dirty="0"/>
              <a:t>	</a:t>
            </a:r>
          </a:p>
          <a:p>
            <a:pPr marL="0" indent="0">
              <a:buNone/>
            </a:pPr>
            <a:r>
              <a:rPr lang="de-DE" dirty="0"/>
              <a:t>´			</a:t>
            </a:r>
            <a:r>
              <a:rPr lang="de-DE" sz="3200" dirty="0"/>
              <a:t>Die gängigen Typen als  Auszug</a:t>
            </a:r>
            <a:endParaRPr lang="de-DE" dirty="0"/>
          </a:p>
        </p:txBody>
      </p:sp>
    </p:spTree>
    <p:extLst>
      <p:ext uri="{BB962C8B-B14F-4D97-AF65-F5344CB8AC3E}">
        <p14:creationId xmlns:p14="http://schemas.microsoft.com/office/powerpoint/2010/main" val="4187480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F08B92-9976-63E3-3984-346558939DB0}"/>
              </a:ext>
            </a:extLst>
          </p:cNvPr>
          <p:cNvSpPr>
            <a:spLocks noGrp="1"/>
          </p:cNvSpPr>
          <p:nvPr>
            <p:ph type="title"/>
          </p:nvPr>
        </p:nvSpPr>
        <p:spPr>
          <a:xfrm>
            <a:off x="838200" y="365125"/>
            <a:ext cx="10515600" cy="884555"/>
          </a:xfrm>
        </p:spPr>
        <p:txBody>
          <a:bodyPr/>
          <a:lstStyle/>
          <a:p>
            <a:r>
              <a:rPr lang="de-DE" dirty="0"/>
              <a:t>Deckungsbeitrag</a:t>
            </a:r>
          </a:p>
        </p:txBody>
      </p:sp>
      <p:pic>
        <p:nvPicPr>
          <p:cNvPr id="8" name="Grafik 7">
            <a:extLst>
              <a:ext uri="{FF2B5EF4-FFF2-40B4-BE49-F238E27FC236}">
                <a16:creationId xmlns:a16="http://schemas.microsoft.com/office/drawing/2014/main" id="{028D2DB8-48AA-EEE7-44B7-1DBF85170B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2740" y="1330960"/>
            <a:ext cx="3486333" cy="2862580"/>
          </a:xfrm>
          <a:prstGeom prst="rect">
            <a:avLst/>
          </a:prstGeom>
        </p:spPr>
      </p:pic>
      <p:pic>
        <p:nvPicPr>
          <p:cNvPr id="12" name="Grafik 11">
            <a:extLst>
              <a:ext uri="{FF2B5EF4-FFF2-40B4-BE49-F238E27FC236}">
                <a16:creationId xmlns:a16="http://schemas.microsoft.com/office/drawing/2014/main" id="{4332100B-CC67-A422-923C-4EFEC357A3A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582159" y="1249680"/>
            <a:ext cx="6540000" cy="5039360"/>
          </a:xfrm>
          <a:prstGeom prst="rect">
            <a:avLst/>
          </a:prstGeom>
        </p:spPr>
      </p:pic>
    </p:spTree>
    <p:extLst>
      <p:ext uri="{BB962C8B-B14F-4D97-AF65-F5344CB8AC3E}">
        <p14:creationId xmlns:p14="http://schemas.microsoft.com/office/powerpoint/2010/main" val="219928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B468FE-A571-5C3E-79A8-24AFB6F7394E}"/>
              </a:ext>
            </a:extLst>
          </p:cNvPr>
          <p:cNvSpPr>
            <a:spLocks noGrp="1"/>
          </p:cNvSpPr>
          <p:nvPr>
            <p:ph type="title"/>
          </p:nvPr>
        </p:nvSpPr>
        <p:spPr/>
        <p:txBody>
          <a:bodyPr/>
          <a:lstStyle/>
          <a:p>
            <a:r>
              <a:rPr lang="de-DE" dirty="0"/>
              <a:t>Amortisation = „hat sich gelohnt“</a:t>
            </a:r>
          </a:p>
        </p:txBody>
      </p:sp>
      <p:pic>
        <p:nvPicPr>
          <p:cNvPr id="5" name="Inhaltsplatzhalter 4">
            <a:extLst>
              <a:ext uri="{FF2B5EF4-FFF2-40B4-BE49-F238E27FC236}">
                <a16:creationId xmlns:a16="http://schemas.microsoft.com/office/drawing/2014/main" id="{001EB71A-058F-7E24-D918-FC7DA0C28104}"/>
              </a:ext>
            </a:extLst>
          </p:cNvPr>
          <p:cNvPicPr>
            <a:picLocks noGrp="1" noChangeAspect="1"/>
          </p:cNvPicPr>
          <p:nvPr>
            <p:ph idx="1"/>
          </p:nvPr>
        </p:nvPicPr>
        <p:blipFill>
          <a:blip r:embed="rId2"/>
          <a:stretch>
            <a:fillRect/>
          </a:stretch>
        </p:blipFill>
        <p:spPr>
          <a:xfrm>
            <a:off x="1614278" y="2007553"/>
            <a:ext cx="8640564" cy="2422207"/>
          </a:xfrm>
        </p:spPr>
      </p:pic>
      <p:pic>
        <p:nvPicPr>
          <p:cNvPr id="7" name="Grafik 6">
            <a:extLst>
              <a:ext uri="{FF2B5EF4-FFF2-40B4-BE49-F238E27FC236}">
                <a16:creationId xmlns:a16="http://schemas.microsoft.com/office/drawing/2014/main" id="{DC5B2EF7-15BA-EF80-8ED8-11906074FE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8166" y="4074160"/>
            <a:ext cx="3874313" cy="1745186"/>
          </a:xfrm>
          <a:prstGeom prst="rect">
            <a:avLst/>
          </a:prstGeom>
        </p:spPr>
      </p:pic>
    </p:spTree>
    <p:extLst>
      <p:ext uri="{BB962C8B-B14F-4D97-AF65-F5344CB8AC3E}">
        <p14:creationId xmlns:p14="http://schemas.microsoft.com/office/powerpoint/2010/main" val="16520281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AAB5B1-6560-E684-5393-8CAD23CFF6DF}"/>
              </a:ext>
            </a:extLst>
          </p:cNvPr>
          <p:cNvSpPr>
            <a:spLocks noGrp="1"/>
          </p:cNvSpPr>
          <p:nvPr>
            <p:ph type="title"/>
          </p:nvPr>
        </p:nvSpPr>
        <p:spPr/>
        <p:txBody>
          <a:bodyPr/>
          <a:lstStyle/>
          <a:p>
            <a:r>
              <a:rPr lang="de-DE" dirty="0"/>
              <a:t>Links		Netzwerk</a:t>
            </a:r>
          </a:p>
        </p:txBody>
      </p:sp>
      <p:sp>
        <p:nvSpPr>
          <p:cNvPr id="3" name="Inhaltsplatzhalter 2">
            <a:extLst>
              <a:ext uri="{FF2B5EF4-FFF2-40B4-BE49-F238E27FC236}">
                <a16:creationId xmlns:a16="http://schemas.microsoft.com/office/drawing/2014/main" id="{EAEA5C08-A39C-FB0A-DC0C-E1CEA1927531}"/>
              </a:ext>
            </a:extLst>
          </p:cNvPr>
          <p:cNvSpPr>
            <a:spLocks noGrp="1"/>
          </p:cNvSpPr>
          <p:nvPr>
            <p:ph idx="1"/>
          </p:nvPr>
        </p:nvSpPr>
        <p:spPr/>
        <p:txBody>
          <a:bodyPr/>
          <a:lstStyle/>
          <a:p>
            <a:r>
              <a:rPr lang="de-DE" sz="1800" dirty="0">
                <a:hlinkClick r:id="rId2"/>
              </a:rPr>
              <a:t>https://www.tessa-dam.com/de/wiki-de-reader/netzwerke#wie-funktioniert-ein-netzwerk-8274</a:t>
            </a:r>
            <a:endParaRPr lang="de-DE" sz="1800" dirty="0"/>
          </a:p>
          <a:p>
            <a:r>
              <a:rPr lang="de-DE" sz="1800" dirty="0">
                <a:hlinkClick r:id="rId3"/>
              </a:rPr>
              <a:t>https://www.thomas-krenn.com/de/wiki/VLAN_Grundlagen</a:t>
            </a:r>
            <a:endParaRPr lang="de-DE" sz="1800" dirty="0"/>
          </a:p>
          <a:p>
            <a:r>
              <a:rPr lang="de-DE" sz="1800" dirty="0">
                <a:hlinkClick r:id="rId4"/>
              </a:rPr>
              <a:t>https://ueba.elkonet.de/wbt/Grundlagen+Netzwerktechnik.html</a:t>
            </a:r>
            <a:endParaRPr lang="de-DE" sz="1800" dirty="0"/>
          </a:p>
          <a:p>
            <a:r>
              <a:rPr lang="de-DE" sz="1800" dirty="0">
                <a:hlinkClick r:id="rId5"/>
              </a:rPr>
              <a:t>https://www.black-box.de/de-de/page/26203/Information/Technische-Ressourcen/black-box-erklaert/Networking/Layer-2,3-und-4-Switching/</a:t>
            </a:r>
            <a:endParaRPr lang="de-DE" sz="1800" dirty="0"/>
          </a:p>
          <a:p>
            <a:r>
              <a:rPr lang="de-DE" sz="1800" dirty="0">
                <a:hlinkClick r:id="rId6"/>
              </a:rPr>
              <a:t>https://www.ionos.de/digitalguide/server/tools/xampp-tutorial-so-erstellen-sie-ihren-lokalen-testserver/</a:t>
            </a:r>
            <a:endParaRPr lang="de-DE" sz="1800" dirty="0"/>
          </a:p>
          <a:p>
            <a:r>
              <a:rPr lang="de-DE" sz="1800" dirty="0">
                <a:hlinkClick r:id="rId7"/>
              </a:rPr>
              <a:t>https://www.kabelscheune.de/Patchkabel-RJ45-LAN-Kabel/</a:t>
            </a:r>
            <a:endParaRPr lang="de-DE" sz="1800" dirty="0"/>
          </a:p>
          <a:p>
            <a:r>
              <a:rPr lang="de-DE" sz="1800" dirty="0">
                <a:hlinkClick r:id="rId8"/>
              </a:rPr>
              <a:t>https://www.elektronik-kompendium.de/</a:t>
            </a:r>
            <a:endParaRPr lang="de-DE" sz="1800" dirty="0"/>
          </a:p>
          <a:p>
            <a:r>
              <a:rPr lang="de-DE" sz="1800" dirty="0">
                <a:hlinkClick r:id="rId9"/>
              </a:rPr>
              <a:t>https://de.wikipedia.org/wiki/Storage_Area_Network</a:t>
            </a:r>
            <a:endParaRPr lang="de-DE" sz="1800" dirty="0"/>
          </a:p>
          <a:p>
            <a:r>
              <a:rPr lang="de-DE" sz="1800" dirty="0">
                <a:hlinkClick r:id="rId10"/>
              </a:rPr>
              <a:t>https://www.wintotal.de/san-vs-nas/</a:t>
            </a:r>
            <a:endParaRPr lang="de-DE" sz="1800" dirty="0"/>
          </a:p>
          <a:p>
            <a:endParaRPr lang="de-DE" sz="1800" dirty="0"/>
          </a:p>
          <a:p>
            <a:endParaRPr lang="de-DE" sz="1800" dirty="0"/>
          </a:p>
          <a:p>
            <a:endParaRPr lang="de-DE" sz="1800" dirty="0"/>
          </a:p>
          <a:p>
            <a:endParaRPr lang="de-DE" sz="1800" dirty="0"/>
          </a:p>
          <a:p>
            <a:endParaRPr lang="de-DE" sz="1800" dirty="0"/>
          </a:p>
          <a:p>
            <a:endParaRPr lang="de-DE" sz="1800" dirty="0"/>
          </a:p>
          <a:p>
            <a:endParaRPr lang="de-DE" dirty="0"/>
          </a:p>
        </p:txBody>
      </p:sp>
    </p:spTree>
    <p:extLst>
      <p:ext uri="{BB962C8B-B14F-4D97-AF65-F5344CB8AC3E}">
        <p14:creationId xmlns:p14="http://schemas.microsoft.com/office/powerpoint/2010/main" val="38824811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891137-4EF0-D977-5D2D-D41B40736029}"/>
              </a:ext>
            </a:extLst>
          </p:cNvPr>
          <p:cNvSpPr>
            <a:spLocks noGrp="1"/>
          </p:cNvSpPr>
          <p:nvPr>
            <p:ph type="title"/>
          </p:nvPr>
        </p:nvSpPr>
        <p:spPr/>
        <p:txBody>
          <a:bodyPr/>
          <a:lstStyle/>
          <a:p>
            <a:r>
              <a:rPr lang="de-DE" dirty="0"/>
              <a:t>Links 2		 RAM</a:t>
            </a:r>
          </a:p>
        </p:txBody>
      </p:sp>
      <p:sp>
        <p:nvSpPr>
          <p:cNvPr id="3" name="Inhaltsplatzhalter 2">
            <a:extLst>
              <a:ext uri="{FF2B5EF4-FFF2-40B4-BE49-F238E27FC236}">
                <a16:creationId xmlns:a16="http://schemas.microsoft.com/office/drawing/2014/main" id="{5419C663-681A-51DF-7059-BAD63EFA9ECD}"/>
              </a:ext>
            </a:extLst>
          </p:cNvPr>
          <p:cNvSpPr>
            <a:spLocks noGrp="1"/>
          </p:cNvSpPr>
          <p:nvPr>
            <p:ph idx="1"/>
          </p:nvPr>
        </p:nvSpPr>
        <p:spPr/>
        <p:txBody>
          <a:bodyPr>
            <a:normAutofit/>
          </a:bodyPr>
          <a:lstStyle/>
          <a:p>
            <a:r>
              <a:rPr lang="de-DE" sz="1200" dirty="0">
                <a:hlinkClick r:id="rId2"/>
              </a:rPr>
              <a:t>https://www.esus-it.de/Arbeitsspeicher-Ratgeber-Alles-was-Sie-uber-RAM-wissen-sollten-blog-ger-1655200977.html</a:t>
            </a:r>
            <a:endParaRPr lang="de-DE" sz="1200" dirty="0"/>
          </a:p>
          <a:p>
            <a:r>
              <a:rPr lang="de-DE" sz="1200" dirty="0">
                <a:hlinkClick r:id="rId3"/>
              </a:rPr>
              <a:t>https://www.jouleperformance.com/eu_de/ram-typen-unterschiede-erklaert</a:t>
            </a:r>
            <a:endParaRPr lang="de-DE" sz="1200" dirty="0"/>
          </a:p>
          <a:p>
            <a:r>
              <a:rPr lang="de-DE" sz="1200" dirty="0">
                <a:hlinkClick r:id="rId4"/>
              </a:rPr>
              <a:t>https://www.crucial.de/articles/about-memory/different-types-of-memory-explained</a:t>
            </a:r>
            <a:endParaRPr lang="de-DE" sz="1200" dirty="0"/>
          </a:p>
          <a:p>
            <a:r>
              <a:rPr lang="de-DE" sz="1200" dirty="0">
                <a:hlinkClick r:id="rId5"/>
              </a:rPr>
              <a:t>https://www.kingston.com/de/memory/memory-part-number-decoder</a:t>
            </a:r>
            <a:endParaRPr lang="de-DE" sz="1200" dirty="0"/>
          </a:p>
          <a:p>
            <a:r>
              <a:rPr lang="de-DE" sz="1200" dirty="0">
                <a:hlinkClick r:id="rId6"/>
              </a:rPr>
              <a:t>https://www.elektronik-kompendium.de/sites/com/1312291.htm</a:t>
            </a:r>
            <a:endParaRPr lang="de-DE" sz="1200" dirty="0"/>
          </a:p>
          <a:p>
            <a:endParaRPr lang="de-DE" sz="1200" dirty="0"/>
          </a:p>
          <a:p>
            <a:endParaRPr lang="de-DE" sz="1200" dirty="0"/>
          </a:p>
        </p:txBody>
      </p:sp>
    </p:spTree>
    <p:extLst>
      <p:ext uri="{BB962C8B-B14F-4D97-AF65-F5344CB8AC3E}">
        <p14:creationId xmlns:p14="http://schemas.microsoft.com/office/powerpoint/2010/main" val="1516476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D49CC76-7F47-3B5D-FB93-BF825050053D}"/>
              </a:ext>
            </a:extLst>
          </p:cNvPr>
          <p:cNvSpPr txBox="1"/>
          <p:nvPr/>
        </p:nvSpPr>
        <p:spPr>
          <a:xfrm>
            <a:off x="564204" y="99910"/>
            <a:ext cx="11099260" cy="6247864"/>
          </a:xfrm>
          <a:prstGeom prst="rect">
            <a:avLst/>
          </a:prstGeom>
          <a:noFill/>
        </p:spPr>
        <p:txBody>
          <a:bodyPr wrap="square">
            <a:spAutoFit/>
          </a:bodyPr>
          <a:lstStyle/>
          <a:p>
            <a:r>
              <a:rPr lang="de-DE" sz="4000" kern="100" dirty="0">
                <a:effectLst/>
                <a:latin typeface="Calibri" panose="020F0502020204030204" pitchFamily="34" charset="0"/>
                <a:ea typeface="Calibri" panose="020F0502020204030204" pitchFamily="34" charset="0"/>
                <a:cs typeface="Times New Roman" panose="02020603050405020304" pitchFamily="18" charset="0"/>
              </a:rPr>
              <a:t>SQL 2 </a:t>
            </a:r>
            <a:r>
              <a:rPr lang="de-DE"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https://learnsql.de/blog/die-wichtigsten-sql-befehle/</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de-DE" sz="1800" kern="100" dirty="0">
                <a:effectLst/>
                <a:latin typeface="Calibri" panose="020F0502020204030204" pitchFamily="34" charset="0"/>
                <a:ea typeface="Calibri" panose="020F0502020204030204" pitchFamily="34" charset="0"/>
                <a:cs typeface="Times New Roman" panose="02020603050405020304" pitchFamily="18" charset="0"/>
              </a:rPr>
              <a:t>SELECT * </a:t>
            </a:r>
            <a:r>
              <a:rPr lang="de-DE" sz="1800" kern="100" dirty="0" err="1">
                <a:effectLst/>
                <a:latin typeface="Calibri" panose="020F0502020204030204" pitchFamily="34" charset="0"/>
                <a:ea typeface="Calibri" panose="020F0502020204030204" pitchFamily="34" charset="0"/>
                <a:cs typeface="Times New Roman" panose="02020603050405020304" pitchFamily="18" charset="0"/>
              </a:rPr>
              <a:t>from</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Kunden  GROUP BY PLZ;			</a:t>
            </a:r>
            <a:r>
              <a:rPr lang="de-DE" sz="1800" b="1" kern="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Gruppieren quasi Sortieren und </a:t>
            </a:r>
            <a:r>
              <a:rPr lang="de-DE" b="1" kern="100" dirty="0">
                <a:solidFill>
                  <a:srgbClr val="00B050"/>
                </a:solidFill>
                <a:latin typeface="Calibri" panose="020F0502020204030204" pitchFamily="34" charset="0"/>
                <a:ea typeface="Calibri" panose="020F0502020204030204" pitchFamily="34" charset="0"/>
                <a:cs typeface="Times New Roman" panose="02020603050405020304" pitchFamily="18" charset="0"/>
              </a:rPr>
              <a:t>Z</a:t>
            </a:r>
            <a:r>
              <a:rPr lang="de-DE" sz="1800" b="1" kern="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usammenfassen</a:t>
            </a:r>
          </a:p>
          <a:p>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de-DE" sz="1800" kern="100" dirty="0">
                <a:effectLst/>
                <a:latin typeface="Calibri" panose="020F0502020204030204" pitchFamily="34" charset="0"/>
                <a:ea typeface="Calibri" panose="020F0502020204030204" pitchFamily="34" charset="0"/>
                <a:cs typeface="Times New Roman" panose="02020603050405020304" pitchFamily="18" charset="0"/>
              </a:rPr>
              <a:t>SELECT </a:t>
            </a:r>
            <a:r>
              <a:rPr lang="de-DE" sz="1800" kern="100" dirty="0" err="1">
                <a:effectLst/>
                <a:latin typeface="Calibri" panose="020F0502020204030204" pitchFamily="34" charset="0"/>
                <a:ea typeface="Calibri" panose="020F0502020204030204" pitchFamily="34" charset="0"/>
                <a:cs typeface="Times New Roman" panose="02020603050405020304" pitchFamily="18" charset="0"/>
              </a:rPr>
              <a:t>orders.order_id</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de-DE" sz="1800" kern="100" dirty="0" err="1">
                <a:effectLst/>
                <a:latin typeface="Calibri" panose="020F0502020204030204" pitchFamily="34" charset="0"/>
                <a:ea typeface="Calibri" panose="020F0502020204030204" pitchFamily="34" charset="0"/>
                <a:cs typeface="Times New Roman" panose="02020603050405020304" pitchFamily="18" charset="0"/>
              </a:rPr>
              <a:t>customers.customer_name</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FROM </a:t>
            </a:r>
            <a:r>
              <a:rPr lang="de-DE" sz="1800" kern="100" dirty="0" err="1">
                <a:effectLst/>
                <a:latin typeface="Calibri" panose="020F0502020204030204" pitchFamily="34" charset="0"/>
                <a:ea typeface="Calibri" panose="020F0502020204030204" pitchFamily="34" charset="0"/>
                <a:cs typeface="Times New Roman" panose="02020603050405020304" pitchFamily="18" charset="0"/>
              </a:rPr>
              <a:t>orders</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INNER JOIN </a:t>
            </a:r>
            <a:r>
              <a:rPr lang="de-DE" sz="1800" kern="100" dirty="0" err="1">
                <a:effectLst/>
                <a:latin typeface="Calibri" panose="020F0502020204030204" pitchFamily="34" charset="0"/>
                <a:ea typeface="Calibri" panose="020F0502020204030204" pitchFamily="34" charset="0"/>
                <a:cs typeface="Times New Roman" panose="02020603050405020304" pitchFamily="18" charset="0"/>
              </a:rPr>
              <a:t>customers</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de-DE" sz="1800" kern="100" dirty="0">
                <a:effectLst/>
                <a:latin typeface="Calibri" panose="020F0502020204030204" pitchFamily="34" charset="0"/>
                <a:ea typeface="Calibri" panose="020F0502020204030204" pitchFamily="34" charset="0"/>
                <a:cs typeface="Times New Roman" panose="02020603050405020304" pitchFamily="18" charset="0"/>
              </a:rPr>
              <a:t>ON </a:t>
            </a:r>
            <a:r>
              <a:rPr lang="de-DE" sz="1800" kern="100" dirty="0" err="1">
                <a:effectLst/>
                <a:latin typeface="Calibri" panose="020F0502020204030204" pitchFamily="34" charset="0"/>
                <a:ea typeface="Calibri" panose="020F0502020204030204" pitchFamily="34" charset="0"/>
                <a:cs typeface="Times New Roman" panose="02020603050405020304" pitchFamily="18" charset="0"/>
              </a:rPr>
              <a:t>orders.customer_id</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 </a:t>
            </a:r>
            <a:r>
              <a:rPr lang="de-DE" sz="1800" kern="100" dirty="0" err="1">
                <a:effectLst/>
                <a:latin typeface="Calibri" panose="020F0502020204030204" pitchFamily="34" charset="0"/>
                <a:ea typeface="Calibri" panose="020F0502020204030204" pitchFamily="34" charset="0"/>
                <a:cs typeface="Times New Roman" panose="02020603050405020304" pitchFamily="18" charset="0"/>
              </a:rPr>
              <a:t>customers.customer_id</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a:t>
            </a:r>
          </a:p>
          <a:p>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de-DE" sz="1800" b="1" kern="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Stichwort. Windpark / Windrad</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de-DE" sz="1800" kern="100" dirty="0">
                <a:effectLst/>
                <a:latin typeface="Calibri" panose="020F0502020204030204" pitchFamily="34" charset="0"/>
                <a:ea typeface="Calibri" panose="020F0502020204030204" pitchFamily="34" charset="0"/>
                <a:cs typeface="Times New Roman" panose="02020603050405020304" pitchFamily="18" charset="0"/>
              </a:rPr>
              <a:t>SELECT COUNT(Standort) FROM Kundenliste WHERE Standort = 'Hamburg';					 				</a:t>
            </a:r>
            <a:r>
              <a:rPr lang="de-DE" kern="100" dirty="0">
                <a:latin typeface="Calibri" panose="020F0502020204030204" pitchFamily="34" charset="0"/>
                <a:ea typeface="Calibri" panose="020F0502020204030204" pitchFamily="34" charset="0"/>
                <a:cs typeface="Times New Roman" panose="02020603050405020304" pitchFamily="18" charset="0"/>
              </a:rPr>
              <a:t>	</a:t>
            </a:r>
            <a:r>
              <a:rPr lang="de-DE" sz="1800" b="1" kern="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Zählt die Anzahl der Zeilen die dem Filter entsprechen</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de-DE" sz="1800" kern="100" dirty="0">
                <a:effectLst/>
                <a:latin typeface="Calibri" panose="020F0502020204030204" pitchFamily="34" charset="0"/>
                <a:ea typeface="Calibri" panose="020F0502020204030204" pitchFamily="34" charset="0"/>
                <a:cs typeface="Times New Roman" panose="02020603050405020304" pitchFamily="18" charset="0"/>
              </a:rPr>
              <a:t>CREATE TABLE Mitarbeiter (ID INT NOT NULL, Nachname VARCHAR(50), Vorname VARCHAR(50), Adresse  VARCHAR(50), Stadt VARCHAR(50), Alter INT NOT NULL);</a:t>
            </a:r>
          </a:p>
          <a:p>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de-DE" sz="1800" b="1" kern="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Neue Tabelle erstellen =&gt; Not Null bedeutet nicht leer</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de-DE" sz="1800" kern="100" dirty="0">
                <a:effectLst/>
                <a:latin typeface="Calibri" panose="020F0502020204030204" pitchFamily="34" charset="0"/>
                <a:ea typeface="Calibri" panose="020F0502020204030204" pitchFamily="34" charset="0"/>
                <a:cs typeface="Times New Roman" panose="02020603050405020304" pitchFamily="18" charset="0"/>
              </a:rPr>
              <a:t>CREATE TABLE </a:t>
            </a:r>
            <a:r>
              <a:rPr lang="de-DE" sz="1800" kern="100" dirty="0" err="1">
                <a:effectLst/>
                <a:latin typeface="Calibri" panose="020F0502020204030204" pitchFamily="34" charset="0"/>
                <a:ea typeface="Calibri" panose="020F0502020204030204" pitchFamily="34" charset="0"/>
                <a:cs typeface="Times New Roman" panose="02020603050405020304" pitchFamily="18" charset="0"/>
              </a:rPr>
              <a:t>tab</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a:t>
            </a:r>
            <a:r>
              <a:rPr lang="de-DE" sz="1800" kern="100" dirty="0" err="1">
                <a:effectLst/>
                <a:latin typeface="Calibri" panose="020F0502020204030204" pitchFamily="34" charset="0"/>
                <a:ea typeface="Calibri" panose="020F0502020204030204" pitchFamily="34" charset="0"/>
                <a:cs typeface="Times New Roman" panose="02020603050405020304" pitchFamily="18" charset="0"/>
              </a:rPr>
              <a:t>id</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INTEGER PRIMARY KEY, Name(VARCHAR(50));</a:t>
            </a:r>
          </a:p>
          <a:p>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de-DE" sz="1800" b="1" kern="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Neue Tabelle mit Primary Key</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de-DE" sz="1800" kern="100" dirty="0">
                <a:effectLst/>
                <a:latin typeface="Calibri" panose="020F0502020204030204" pitchFamily="34" charset="0"/>
                <a:ea typeface="Calibri" panose="020F0502020204030204" pitchFamily="34" charset="0"/>
                <a:cs typeface="Times New Roman" panose="02020603050405020304" pitchFamily="18" charset="0"/>
              </a:rPr>
              <a:t>CREATE TABLE </a:t>
            </a:r>
            <a:r>
              <a:rPr lang="de-DE" sz="1800" kern="100" dirty="0" err="1">
                <a:effectLst/>
                <a:latin typeface="Calibri" panose="020F0502020204030204" pitchFamily="34" charset="0"/>
                <a:ea typeface="Calibri" panose="020F0502020204030204" pitchFamily="34" charset="0"/>
                <a:cs typeface="Times New Roman" panose="02020603050405020304" pitchFamily="18" charset="0"/>
              </a:rPr>
              <a:t>tab</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a:t>
            </a:r>
            <a:r>
              <a:rPr lang="de-DE" sz="1800" kern="100" dirty="0" err="1">
                <a:effectLst/>
                <a:latin typeface="Calibri" panose="020F0502020204030204" pitchFamily="34" charset="0"/>
                <a:ea typeface="Calibri" panose="020F0502020204030204" pitchFamily="34" charset="0"/>
                <a:cs typeface="Times New Roman" panose="02020603050405020304" pitchFamily="18" charset="0"/>
              </a:rPr>
              <a:t>id</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INTEGER PRIMARY KEY,  </a:t>
            </a:r>
            <a:r>
              <a:rPr lang="de-DE" sz="1800" kern="100" dirty="0" err="1">
                <a:effectLst/>
                <a:latin typeface="Calibri" panose="020F0502020204030204" pitchFamily="34" charset="0"/>
                <a:ea typeface="Calibri" panose="020F0502020204030204" pitchFamily="34" charset="0"/>
                <a:cs typeface="Times New Roman" panose="02020603050405020304" pitchFamily="18" charset="0"/>
              </a:rPr>
              <a:t>fkspalte</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INTEGER, FOREIGN KEY </a:t>
            </a:r>
            <a:r>
              <a:rPr lang="de-DE" sz="1800" kern="100" dirty="0" err="1">
                <a:effectLst/>
                <a:latin typeface="Calibri" panose="020F0502020204030204" pitchFamily="34" charset="0"/>
                <a:ea typeface="Calibri" panose="020F0502020204030204" pitchFamily="34" charset="0"/>
                <a:cs typeface="Times New Roman" panose="02020603050405020304" pitchFamily="18" charset="0"/>
              </a:rPr>
              <a:t>fkspalte</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indent="449580"/>
            <a:r>
              <a:rPr lang="de-DE" sz="1800" kern="100" dirty="0">
                <a:effectLst/>
                <a:latin typeface="Calibri" panose="020F0502020204030204" pitchFamily="34" charset="0"/>
                <a:ea typeface="Calibri" panose="020F0502020204030204" pitchFamily="34" charset="0"/>
                <a:cs typeface="Times New Roman" panose="02020603050405020304" pitchFamily="18" charset="0"/>
              </a:rPr>
              <a:t>REFERENCES tabelle2 ( </a:t>
            </a:r>
            <a:r>
              <a:rPr lang="de-DE" sz="1800" kern="100" dirty="0" err="1">
                <a:effectLst/>
                <a:latin typeface="Calibri" panose="020F0502020204030204" pitchFamily="34" charset="0"/>
                <a:ea typeface="Calibri" panose="020F0502020204030204" pitchFamily="34" charset="0"/>
                <a:cs typeface="Times New Roman" panose="02020603050405020304" pitchFamily="18" charset="0"/>
              </a:rPr>
              <a:t>id</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de-DE" sz="1800" kern="100"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Foreign</a:t>
            </a:r>
            <a:r>
              <a:rPr lang="de-DE" sz="1800" kern="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Key</a:t>
            </a:r>
          </a:p>
          <a:p>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25395016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6D3500-E96F-4576-F707-CA3FA63E10F3}"/>
              </a:ext>
            </a:extLst>
          </p:cNvPr>
          <p:cNvSpPr>
            <a:spLocks noGrp="1"/>
          </p:cNvSpPr>
          <p:nvPr>
            <p:ph type="title"/>
          </p:nvPr>
        </p:nvSpPr>
        <p:spPr/>
        <p:txBody>
          <a:bodyPr/>
          <a:lstStyle/>
          <a:p>
            <a:r>
              <a:rPr lang="de-DE" dirty="0"/>
              <a:t>Links 3		Hardware/Software</a:t>
            </a:r>
          </a:p>
        </p:txBody>
      </p:sp>
      <p:sp>
        <p:nvSpPr>
          <p:cNvPr id="3" name="Inhaltsplatzhalter 2">
            <a:extLst>
              <a:ext uri="{FF2B5EF4-FFF2-40B4-BE49-F238E27FC236}">
                <a16:creationId xmlns:a16="http://schemas.microsoft.com/office/drawing/2014/main" id="{1BC621B4-5DE8-8751-7D14-C7A79E0043DE}"/>
              </a:ext>
            </a:extLst>
          </p:cNvPr>
          <p:cNvSpPr>
            <a:spLocks noGrp="1"/>
          </p:cNvSpPr>
          <p:nvPr>
            <p:ph idx="1"/>
          </p:nvPr>
        </p:nvSpPr>
        <p:spPr/>
        <p:txBody>
          <a:bodyPr>
            <a:normAutofit/>
          </a:bodyPr>
          <a:lstStyle/>
          <a:p>
            <a:r>
              <a:rPr lang="de-DE" sz="1600" dirty="0">
                <a:hlinkClick r:id="rId2"/>
              </a:rPr>
              <a:t>https://www.itsco.de/</a:t>
            </a:r>
            <a:endParaRPr lang="de-DE" sz="1600" dirty="0"/>
          </a:p>
          <a:p>
            <a:r>
              <a:rPr lang="de-DE" sz="1600" dirty="0">
                <a:hlinkClick r:id="rId3"/>
              </a:rPr>
              <a:t>https://www.esm-computer.de/</a:t>
            </a:r>
            <a:endParaRPr lang="de-DE" sz="1600" dirty="0"/>
          </a:p>
          <a:p>
            <a:r>
              <a:rPr lang="de-DE" sz="1600" dirty="0">
                <a:hlinkClick r:id="rId4"/>
              </a:rPr>
              <a:t>https://www.hardware-online-shop.de/pc-systeme</a:t>
            </a:r>
            <a:endParaRPr lang="de-DE" sz="1600" dirty="0"/>
          </a:p>
          <a:p>
            <a:r>
              <a:rPr lang="de-DE" sz="1600" dirty="0">
                <a:hlinkClick r:id="rId5"/>
              </a:rPr>
              <a:t>https://www.hardwareschotte.de/</a:t>
            </a:r>
            <a:endParaRPr lang="de-DE" sz="1600" dirty="0"/>
          </a:p>
          <a:p>
            <a:r>
              <a:rPr lang="de-DE" sz="1600" dirty="0">
                <a:hlinkClick r:id="rId6"/>
              </a:rPr>
              <a:t>https://geizhals.de/?m=1</a:t>
            </a:r>
            <a:br>
              <a:rPr lang="de-DE" sz="1600" dirty="0"/>
            </a:br>
            <a:endParaRPr lang="de-DE" sz="1600" dirty="0"/>
          </a:p>
          <a:p>
            <a:r>
              <a:rPr lang="de-DE" sz="1600" dirty="0">
                <a:hlinkClick r:id="rId7"/>
              </a:rPr>
              <a:t>https://www.gamers-outlet.net/en</a:t>
            </a:r>
            <a:endParaRPr lang="de-DE" sz="1600" dirty="0"/>
          </a:p>
          <a:p>
            <a:endParaRPr lang="de-DE" sz="1600" dirty="0"/>
          </a:p>
          <a:p>
            <a:endParaRPr lang="de-DE" sz="1600" dirty="0"/>
          </a:p>
        </p:txBody>
      </p:sp>
    </p:spTree>
    <p:extLst>
      <p:ext uri="{BB962C8B-B14F-4D97-AF65-F5344CB8AC3E}">
        <p14:creationId xmlns:p14="http://schemas.microsoft.com/office/powerpoint/2010/main" val="41676764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0B0537-31F1-63FA-617E-C0DB805A800F}"/>
              </a:ext>
            </a:extLst>
          </p:cNvPr>
          <p:cNvSpPr>
            <a:spLocks noGrp="1"/>
          </p:cNvSpPr>
          <p:nvPr>
            <p:ph type="title"/>
          </p:nvPr>
        </p:nvSpPr>
        <p:spPr/>
        <p:txBody>
          <a:bodyPr/>
          <a:lstStyle/>
          <a:p>
            <a:r>
              <a:rPr lang="de-DE" dirty="0"/>
              <a:t>Links 4 		Entwicklung / Datenbanken</a:t>
            </a:r>
          </a:p>
        </p:txBody>
      </p:sp>
      <p:sp>
        <p:nvSpPr>
          <p:cNvPr id="3" name="Inhaltsplatzhalter 2">
            <a:extLst>
              <a:ext uri="{FF2B5EF4-FFF2-40B4-BE49-F238E27FC236}">
                <a16:creationId xmlns:a16="http://schemas.microsoft.com/office/drawing/2014/main" id="{0C1063E5-7F6D-C88F-3CC0-AC17D184EDC8}"/>
              </a:ext>
            </a:extLst>
          </p:cNvPr>
          <p:cNvSpPr>
            <a:spLocks noGrp="1"/>
          </p:cNvSpPr>
          <p:nvPr>
            <p:ph idx="1"/>
          </p:nvPr>
        </p:nvSpPr>
        <p:spPr/>
        <p:txBody>
          <a:bodyPr/>
          <a:lstStyle/>
          <a:p>
            <a:r>
              <a:rPr lang="de-DE" sz="2000" dirty="0">
                <a:hlinkClick r:id="rId2"/>
              </a:rPr>
              <a:t>https://moqups.com/de/uml-diagram-tool/</a:t>
            </a:r>
            <a:endParaRPr lang="de-DE" sz="2000" dirty="0"/>
          </a:p>
          <a:p>
            <a:r>
              <a:rPr lang="de-DE" sz="2000" dirty="0">
                <a:hlinkClick r:id="rId3"/>
              </a:rPr>
              <a:t>https://www.datenbanken-verstehen.de/</a:t>
            </a:r>
            <a:endParaRPr lang="de-DE" sz="2000" dirty="0"/>
          </a:p>
          <a:p>
            <a:r>
              <a:rPr lang="de-DE" sz="2000" dirty="0">
                <a:hlinkClick r:id="rId4"/>
              </a:rPr>
              <a:t>https://www.w3schools.com/</a:t>
            </a:r>
            <a:endParaRPr lang="de-DE" sz="2000" dirty="0"/>
          </a:p>
          <a:p>
            <a:endParaRPr lang="de-DE" dirty="0"/>
          </a:p>
        </p:txBody>
      </p:sp>
    </p:spTree>
    <p:extLst>
      <p:ext uri="{BB962C8B-B14F-4D97-AF65-F5344CB8AC3E}">
        <p14:creationId xmlns:p14="http://schemas.microsoft.com/office/powerpoint/2010/main" val="60641035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FF264-29A6-DD0D-5F36-A48EF3D1719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AB36A98-02D3-1FB3-2C3E-6C3AB1AC1189}"/>
              </a:ext>
            </a:extLst>
          </p:cNvPr>
          <p:cNvSpPr>
            <a:spLocks noGrp="1"/>
          </p:cNvSpPr>
          <p:nvPr>
            <p:ph type="title"/>
          </p:nvPr>
        </p:nvSpPr>
        <p:spPr/>
        <p:txBody>
          <a:bodyPr/>
          <a:lstStyle/>
          <a:p>
            <a:r>
              <a:rPr lang="de-DE" dirty="0"/>
              <a:t>Links 5		Tools ;-)</a:t>
            </a:r>
          </a:p>
        </p:txBody>
      </p:sp>
      <p:sp>
        <p:nvSpPr>
          <p:cNvPr id="3" name="Inhaltsplatzhalter 2">
            <a:extLst>
              <a:ext uri="{FF2B5EF4-FFF2-40B4-BE49-F238E27FC236}">
                <a16:creationId xmlns:a16="http://schemas.microsoft.com/office/drawing/2014/main" id="{4008048A-7346-A583-E951-DE812E654EAD}"/>
              </a:ext>
            </a:extLst>
          </p:cNvPr>
          <p:cNvSpPr>
            <a:spLocks noGrp="1"/>
          </p:cNvSpPr>
          <p:nvPr>
            <p:ph idx="1"/>
          </p:nvPr>
        </p:nvSpPr>
        <p:spPr/>
        <p:txBody>
          <a:bodyPr/>
          <a:lstStyle/>
          <a:p>
            <a:r>
              <a:rPr lang="de-DE" sz="2000" dirty="0">
                <a:hlinkClick r:id="rId2"/>
              </a:rPr>
              <a:t>https://www.ventoy.net</a:t>
            </a:r>
            <a:endParaRPr lang="de-DE" sz="2000" dirty="0"/>
          </a:p>
          <a:p>
            <a:r>
              <a:rPr lang="de-DE" sz="2000" dirty="0">
                <a:hlinkClick r:id="rId3"/>
              </a:rPr>
              <a:t>https://www.spacedesk.net/de/</a:t>
            </a:r>
            <a:endParaRPr lang="de-DE" sz="2000" dirty="0"/>
          </a:p>
          <a:p>
            <a:r>
              <a:rPr lang="de-DE" sz="1600" dirty="0">
                <a:hlinkClick r:id="rId4"/>
              </a:rPr>
              <a:t>https://www.advanced-ip-scanner.com/de/</a:t>
            </a:r>
            <a:endParaRPr lang="de-DE" sz="2000" dirty="0"/>
          </a:p>
          <a:p>
            <a:endParaRPr lang="de-DE" sz="1600" dirty="0"/>
          </a:p>
          <a:p>
            <a:endParaRPr lang="de-DE" dirty="0"/>
          </a:p>
        </p:txBody>
      </p:sp>
    </p:spTree>
    <p:extLst>
      <p:ext uri="{BB962C8B-B14F-4D97-AF65-F5344CB8AC3E}">
        <p14:creationId xmlns:p14="http://schemas.microsoft.com/office/powerpoint/2010/main" val="652175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EAACAA77-1DD3-BAB1-2BA4-19A1A379DA7F}"/>
              </a:ext>
            </a:extLst>
          </p:cNvPr>
          <p:cNvPicPr>
            <a:picLocks noChangeAspect="1"/>
          </p:cNvPicPr>
          <p:nvPr/>
        </p:nvPicPr>
        <p:blipFill>
          <a:blip r:embed="rId2"/>
          <a:stretch>
            <a:fillRect/>
          </a:stretch>
        </p:blipFill>
        <p:spPr>
          <a:xfrm>
            <a:off x="642026" y="952602"/>
            <a:ext cx="11209506" cy="5343306"/>
          </a:xfrm>
          <a:prstGeom prst="rect">
            <a:avLst/>
          </a:prstGeom>
        </p:spPr>
      </p:pic>
      <p:sp>
        <p:nvSpPr>
          <p:cNvPr id="6" name="Rechteck 5">
            <a:extLst>
              <a:ext uri="{FF2B5EF4-FFF2-40B4-BE49-F238E27FC236}">
                <a16:creationId xmlns:a16="http://schemas.microsoft.com/office/drawing/2014/main" id="{DA82AAC0-0315-AF2A-BA79-5DC5A23D8D99}"/>
              </a:ext>
            </a:extLst>
          </p:cNvPr>
          <p:cNvSpPr/>
          <p:nvPr/>
        </p:nvSpPr>
        <p:spPr>
          <a:xfrm>
            <a:off x="9263974" y="4714673"/>
            <a:ext cx="2587557" cy="143969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Ablauf in einem Projekt mit Verzweigungen und Zusammenführungen</a:t>
            </a:r>
          </a:p>
          <a:p>
            <a:pPr algn="ctr"/>
            <a:r>
              <a:rPr lang="de-DE" dirty="0"/>
              <a:t>sowie parallelen Prozessen</a:t>
            </a:r>
          </a:p>
        </p:txBody>
      </p:sp>
      <p:sp>
        <p:nvSpPr>
          <p:cNvPr id="7" name="Rechteck 6">
            <a:extLst>
              <a:ext uri="{FF2B5EF4-FFF2-40B4-BE49-F238E27FC236}">
                <a16:creationId xmlns:a16="http://schemas.microsoft.com/office/drawing/2014/main" id="{03E69AF2-3512-9E71-371A-E83B843C6459}"/>
              </a:ext>
            </a:extLst>
          </p:cNvPr>
          <p:cNvSpPr/>
          <p:nvPr/>
        </p:nvSpPr>
        <p:spPr>
          <a:xfrm>
            <a:off x="9263975" y="1689371"/>
            <a:ext cx="2587557" cy="143969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Dialog zwischen oftmals zwei Parteien,</a:t>
            </a:r>
          </a:p>
          <a:p>
            <a:pPr algn="ctr"/>
            <a:r>
              <a:rPr lang="de-DE" dirty="0"/>
              <a:t>z.B. DHCP - </a:t>
            </a:r>
            <a:r>
              <a:rPr lang="de-DE" dirty="0" err="1"/>
              <a:t>Offer</a:t>
            </a:r>
            <a:endParaRPr lang="de-DE" dirty="0"/>
          </a:p>
        </p:txBody>
      </p:sp>
      <p:sp>
        <p:nvSpPr>
          <p:cNvPr id="8" name="Rechteck 7">
            <a:extLst>
              <a:ext uri="{FF2B5EF4-FFF2-40B4-BE49-F238E27FC236}">
                <a16:creationId xmlns:a16="http://schemas.microsoft.com/office/drawing/2014/main" id="{1767FC46-B674-D043-4485-37A68E017A0D}"/>
              </a:ext>
            </a:extLst>
          </p:cNvPr>
          <p:cNvSpPr/>
          <p:nvPr/>
        </p:nvSpPr>
        <p:spPr>
          <a:xfrm>
            <a:off x="3210127" y="4714673"/>
            <a:ext cx="2587557" cy="143969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Darstellung von Zugriffsrechten </a:t>
            </a:r>
          </a:p>
        </p:txBody>
      </p:sp>
      <p:sp>
        <p:nvSpPr>
          <p:cNvPr id="9" name="Rechteck 8">
            <a:extLst>
              <a:ext uri="{FF2B5EF4-FFF2-40B4-BE49-F238E27FC236}">
                <a16:creationId xmlns:a16="http://schemas.microsoft.com/office/drawing/2014/main" id="{52D6D8F6-279B-DE42-C76F-926577DA6C03}"/>
              </a:ext>
            </a:extLst>
          </p:cNvPr>
          <p:cNvSpPr/>
          <p:nvPr/>
        </p:nvSpPr>
        <p:spPr>
          <a:xfrm>
            <a:off x="3210127" y="1689371"/>
            <a:ext cx="2587557" cy="143969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Objekte mit Eigenschaften und Methoden,</a:t>
            </a:r>
          </a:p>
          <a:p>
            <a:pPr algn="ctr"/>
            <a:r>
              <a:rPr lang="de-DE" dirty="0"/>
              <a:t>z.B. Java</a:t>
            </a:r>
          </a:p>
        </p:txBody>
      </p:sp>
      <p:pic>
        <p:nvPicPr>
          <p:cNvPr id="11" name="Grafik 10">
            <a:extLst>
              <a:ext uri="{FF2B5EF4-FFF2-40B4-BE49-F238E27FC236}">
                <a16:creationId xmlns:a16="http://schemas.microsoft.com/office/drawing/2014/main" id="{900066EC-0511-7790-B78B-9D5A053E8339}"/>
              </a:ext>
            </a:extLst>
          </p:cNvPr>
          <p:cNvPicPr>
            <a:picLocks noChangeAspect="1"/>
          </p:cNvPicPr>
          <p:nvPr/>
        </p:nvPicPr>
        <p:blipFill>
          <a:blip r:embed="rId3"/>
          <a:stretch>
            <a:fillRect/>
          </a:stretch>
        </p:blipFill>
        <p:spPr>
          <a:xfrm>
            <a:off x="5807844" y="5030578"/>
            <a:ext cx="733720" cy="874820"/>
          </a:xfrm>
          <a:prstGeom prst="rect">
            <a:avLst/>
          </a:prstGeom>
        </p:spPr>
      </p:pic>
      <p:sp>
        <p:nvSpPr>
          <p:cNvPr id="12" name="Rechteck 11">
            <a:extLst>
              <a:ext uri="{FF2B5EF4-FFF2-40B4-BE49-F238E27FC236}">
                <a16:creationId xmlns:a16="http://schemas.microsoft.com/office/drawing/2014/main" id="{1FC0BD40-4415-5814-4FBF-DA3324FFAA0C}"/>
              </a:ext>
            </a:extLst>
          </p:cNvPr>
          <p:cNvSpPr/>
          <p:nvPr/>
        </p:nvSpPr>
        <p:spPr>
          <a:xfrm>
            <a:off x="642026" y="121920"/>
            <a:ext cx="1239520" cy="59700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3600" dirty="0">
                <a:solidFill>
                  <a:schemeClr val="tx1"/>
                </a:solidFill>
              </a:rPr>
              <a:t>UML</a:t>
            </a:r>
          </a:p>
        </p:txBody>
      </p:sp>
      <p:pic>
        <p:nvPicPr>
          <p:cNvPr id="14" name="Grafik 13">
            <a:extLst>
              <a:ext uri="{FF2B5EF4-FFF2-40B4-BE49-F238E27FC236}">
                <a16:creationId xmlns:a16="http://schemas.microsoft.com/office/drawing/2014/main" id="{D7897BEF-E1E4-5E7B-2D6E-0647BC93137F}"/>
              </a:ext>
            </a:extLst>
          </p:cNvPr>
          <p:cNvPicPr>
            <a:picLocks noChangeAspect="1"/>
          </p:cNvPicPr>
          <p:nvPr/>
        </p:nvPicPr>
        <p:blipFill>
          <a:blip r:embed="rId4"/>
          <a:stretch>
            <a:fillRect/>
          </a:stretch>
        </p:blipFill>
        <p:spPr>
          <a:xfrm>
            <a:off x="3634922" y="38900"/>
            <a:ext cx="5223714" cy="830682"/>
          </a:xfrm>
          <a:prstGeom prst="rect">
            <a:avLst/>
          </a:prstGeom>
        </p:spPr>
      </p:pic>
    </p:spTree>
    <p:extLst>
      <p:ext uri="{BB962C8B-B14F-4D97-AF65-F5344CB8AC3E}">
        <p14:creationId xmlns:p14="http://schemas.microsoft.com/office/powerpoint/2010/main" val="977607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75F21D-C812-8138-7E5F-25B8483F776A}"/>
              </a:ext>
            </a:extLst>
          </p:cNvPr>
          <p:cNvSpPr>
            <a:spLocks noGrp="1"/>
          </p:cNvSpPr>
          <p:nvPr>
            <p:ph type="title"/>
          </p:nvPr>
        </p:nvSpPr>
        <p:spPr/>
        <p:txBody>
          <a:bodyPr/>
          <a:lstStyle/>
          <a:p>
            <a:r>
              <a:rPr lang="de-DE" dirty="0"/>
              <a:t>Bubble </a:t>
            </a:r>
            <a:r>
              <a:rPr lang="de-DE" dirty="0" err="1"/>
              <a:t>Sort</a:t>
            </a:r>
            <a:endParaRPr lang="de-DE" dirty="0"/>
          </a:p>
        </p:txBody>
      </p:sp>
      <p:pic>
        <p:nvPicPr>
          <p:cNvPr id="5" name="Inhaltsplatzhalter 4">
            <a:extLst>
              <a:ext uri="{FF2B5EF4-FFF2-40B4-BE49-F238E27FC236}">
                <a16:creationId xmlns:a16="http://schemas.microsoft.com/office/drawing/2014/main" id="{5896FBA4-F44A-ECC9-14E5-372F789691F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3948" y="1290320"/>
            <a:ext cx="8921892" cy="5018564"/>
          </a:xfrm>
        </p:spPr>
      </p:pic>
      <p:sp>
        <p:nvSpPr>
          <p:cNvPr id="6" name="Rechteck 5">
            <a:extLst>
              <a:ext uri="{FF2B5EF4-FFF2-40B4-BE49-F238E27FC236}">
                <a16:creationId xmlns:a16="http://schemas.microsoft.com/office/drawing/2014/main" id="{F3FA3F4E-E3FF-AB8B-AE3E-F64155230CE4}"/>
              </a:ext>
            </a:extLst>
          </p:cNvPr>
          <p:cNvSpPr/>
          <p:nvPr/>
        </p:nvSpPr>
        <p:spPr>
          <a:xfrm>
            <a:off x="6096000" y="3271520"/>
            <a:ext cx="2692400" cy="42672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Bis Vorletztes Element</a:t>
            </a:r>
          </a:p>
        </p:txBody>
      </p:sp>
      <p:sp>
        <p:nvSpPr>
          <p:cNvPr id="7" name="Pfeil: nach rechts 6">
            <a:extLst>
              <a:ext uri="{FF2B5EF4-FFF2-40B4-BE49-F238E27FC236}">
                <a16:creationId xmlns:a16="http://schemas.microsoft.com/office/drawing/2014/main" id="{BDF3E71F-C05A-C43E-5917-88D82960E966}"/>
              </a:ext>
            </a:extLst>
          </p:cNvPr>
          <p:cNvSpPr/>
          <p:nvPr/>
        </p:nvSpPr>
        <p:spPr>
          <a:xfrm>
            <a:off x="973948" y="4795520"/>
            <a:ext cx="2399172" cy="772160"/>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Dreieckstausch </a:t>
            </a:r>
          </a:p>
        </p:txBody>
      </p:sp>
      <p:pic>
        <p:nvPicPr>
          <p:cNvPr id="9" name="Grafik 8">
            <a:extLst>
              <a:ext uri="{FF2B5EF4-FFF2-40B4-BE49-F238E27FC236}">
                <a16:creationId xmlns:a16="http://schemas.microsoft.com/office/drawing/2014/main" id="{49E9C6CA-7DF4-C78D-22D7-7C9357FD68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2200" y="785495"/>
            <a:ext cx="4514850" cy="1009650"/>
          </a:xfrm>
          <a:prstGeom prst="rect">
            <a:avLst/>
          </a:prstGeom>
          <a:ln>
            <a:solidFill>
              <a:srgbClr val="FF0000"/>
            </a:solidFill>
          </a:ln>
        </p:spPr>
      </p:pic>
      <p:sp>
        <p:nvSpPr>
          <p:cNvPr id="10" name="Pfeil: nach rechts 9">
            <a:extLst>
              <a:ext uri="{FF2B5EF4-FFF2-40B4-BE49-F238E27FC236}">
                <a16:creationId xmlns:a16="http://schemas.microsoft.com/office/drawing/2014/main" id="{075619C0-E925-B01B-F367-12B20459CF91}"/>
              </a:ext>
            </a:extLst>
          </p:cNvPr>
          <p:cNvSpPr/>
          <p:nvPr/>
        </p:nvSpPr>
        <p:spPr>
          <a:xfrm>
            <a:off x="4975154" y="518160"/>
            <a:ext cx="2399172" cy="772160"/>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Dreieckstausch </a:t>
            </a:r>
          </a:p>
        </p:txBody>
      </p:sp>
    </p:spTree>
    <p:extLst>
      <p:ext uri="{BB962C8B-B14F-4D97-AF65-F5344CB8AC3E}">
        <p14:creationId xmlns:p14="http://schemas.microsoft.com/office/powerpoint/2010/main" val="56089910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3303</Words>
  <Application>Microsoft Office PowerPoint</Application>
  <PresentationFormat>Breitbild</PresentationFormat>
  <Paragraphs>395</Paragraphs>
  <Slides>72</Slides>
  <Notes>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72</vt:i4>
      </vt:variant>
    </vt:vector>
  </HeadingPairs>
  <TitlesOfParts>
    <vt:vector size="77" baseType="lpstr">
      <vt:lpstr>Aptos</vt:lpstr>
      <vt:lpstr>Aptos Display</vt:lpstr>
      <vt:lpstr>Arial</vt:lpstr>
      <vt:lpstr>Calibri</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Bubble Sort</vt:lpstr>
      <vt:lpstr>Bubble Sort bezüglich Sommerprüfung FiSi 2022</vt:lpstr>
      <vt:lpstr>PowerPoint-Präsentation</vt:lpstr>
      <vt:lpstr>PowerPoint-Präsentation</vt:lpstr>
      <vt:lpstr>AES Verschlüsselung</vt:lpstr>
      <vt:lpstr>Asymmetrische Verschlüsselung</vt:lpstr>
      <vt:lpstr>Kryptografie</vt:lpstr>
      <vt:lpstr>X.509 Zertifikat</vt:lpstr>
      <vt:lpstr>PowerPoint-Präsentation</vt:lpstr>
      <vt:lpstr>DES – AES - RSA</vt:lpstr>
      <vt:lpstr>PowerPoint-Präsentation</vt:lpstr>
      <vt:lpstr>PowerPoint-Präsentation</vt:lpstr>
      <vt:lpstr>PowerPoint-Präsentation</vt:lpstr>
      <vt:lpstr>PowerPoint-Präsentation</vt:lpstr>
      <vt:lpstr>Firewall NG</vt:lpstr>
      <vt:lpstr>Server</vt:lpstr>
      <vt:lpstr>PowerPoint-Präsentation</vt:lpstr>
      <vt:lpstr>Netzwerktopologien</vt:lpstr>
      <vt:lpstr>NAT &amp; PAT</vt:lpstr>
      <vt:lpstr>PowerPoint-Präsentation</vt:lpstr>
      <vt:lpstr>IPV4 Anzahl Adressen</vt:lpstr>
      <vt:lpstr>IPV4 Konfiguartion</vt:lpstr>
      <vt:lpstr>IPV4 Beispiel zu Subnetting</vt:lpstr>
      <vt:lpstr>IPV4 Berechnen in der Prüfung</vt:lpstr>
      <vt:lpstr>IPV4 Berechnen in der Prüfung</vt:lpstr>
      <vt:lpstr>Private IP Adressen RFC 1918</vt:lpstr>
      <vt:lpstr>PowerPoint-Präsentation</vt:lpstr>
      <vt:lpstr>PowerPoint-Präsentation</vt:lpstr>
      <vt:lpstr>PowerPoint-Präsentation</vt:lpstr>
      <vt:lpstr>IPV6 - SLAAC</vt:lpstr>
      <vt:lpstr>PowerPoint-Präsentation</vt:lpstr>
      <vt:lpstr>PowerPoint-Präsentation</vt:lpstr>
      <vt:lpstr>VPN</vt:lpstr>
      <vt:lpstr>Switches</vt:lpstr>
      <vt:lpstr>Core Switch = Hauptverteiler</vt:lpstr>
      <vt:lpstr>VLAN Trunk = Datentransfer über die „Verbindungsleitung“ unabhängig vom VLAN-Tag</vt:lpstr>
      <vt:lpstr>PowerPoint-Präsentation</vt:lpstr>
      <vt:lpstr>Link Aggregation</vt:lpstr>
      <vt:lpstr>Spanning Tree</vt:lpstr>
      <vt:lpstr>PowerPoint-Präsentation</vt:lpstr>
      <vt:lpstr>IAAS PAAS SAAS</vt:lpstr>
      <vt:lpstr>DHCP</vt:lpstr>
      <vt:lpstr>DNS</vt:lpstr>
      <vt:lpstr>DNS Konfiguration</vt:lpstr>
      <vt:lpstr>Lan Kabel</vt:lpstr>
      <vt:lpstr>SFP / SFP+</vt:lpstr>
      <vt:lpstr>WLAN</vt:lpstr>
      <vt:lpstr>Unterschied 2,4 und 5 GHZ</vt:lpstr>
      <vt:lpstr>SAN &lt;-&gt; NAS</vt:lpstr>
      <vt:lpstr>Mobilfunk</vt:lpstr>
      <vt:lpstr>Festplatte</vt:lpstr>
      <vt:lpstr>PowerPoint-Präsentation</vt:lpstr>
      <vt:lpstr>Raid 10        Raid 15</vt:lpstr>
      <vt:lpstr>PowerPoint-Präsentation</vt:lpstr>
      <vt:lpstr>PowerPoint-Präsentation</vt:lpstr>
      <vt:lpstr>Dateirechte in Linux</vt:lpstr>
      <vt:lpstr>Datentypen</vt:lpstr>
      <vt:lpstr>Deckungsbeitrag</vt:lpstr>
      <vt:lpstr>Amortisation = „hat sich gelohnt“</vt:lpstr>
      <vt:lpstr>Links  Netzwerk</vt:lpstr>
      <vt:lpstr>Links 2   RAM</vt:lpstr>
      <vt:lpstr>Links 3  Hardware/Software</vt:lpstr>
      <vt:lpstr>Links 4   Entwicklung / Datenbanken</vt:lpstr>
      <vt:lpstr>Links 5  Tools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bernd thul</dc:creator>
  <cp:lastModifiedBy>bernd thul</cp:lastModifiedBy>
  <cp:revision>86</cp:revision>
  <dcterms:created xsi:type="dcterms:W3CDTF">2024-10-27T14:09:16Z</dcterms:created>
  <dcterms:modified xsi:type="dcterms:W3CDTF">2025-04-03T12:04:47Z</dcterms:modified>
</cp:coreProperties>
</file>